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52"/>
  </p:notesMasterIdLst>
  <p:handoutMasterIdLst>
    <p:handoutMasterId r:id="rId53"/>
  </p:handoutMasterIdLst>
  <p:sldIdLst>
    <p:sldId id="831" r:id="rId3"/>
    <p:sldId id="802" r:id="rId4"/>
    <p:sldId id="803" r:id="rId5"/>
    <p:sldId id="804" r:id="rId6"/>
    <p:sldId id="805" r:id="rId7"/>
    <p:sldId id="806" r:id="rId8"/>
    <p:sldId id="807" r:id="rId9"/>
    <p:sldId id="808" r:id="rId10"/>
    <p:sldId id="809" r:id="rId11"/>
    <p:sldId id="810" r:id="rId12"/>
    <p:sldId id="811" r:id="rId13"/>
    <p:sldId id="812" r:id="rId14"/>
    <p:sldId id="813" r:id="rId15"/>
    <p:sldId id="814" r:id="rId16"/>
    <p:sldId id="823" r:id="rId17"/>
    <p:sldId id="815" r:id="rId18"/>
    <p:sldId id="763" r:id="rId19"/>
    <p:sldId id="768" r:id="rId20"/>
    <p:sldId id="773" r:id="rId21"/>
    <p:sldId id="825" r:id="rId22"/>
    <p:sldId id="780" r:id="rId23"/>
    <p:sldId id="816" r:id="rId24"/>
    <p:sldId id="817" r:id="rId25"/>
    <p:sldId id="828" r:id="rId26"/>
    <p:sldId id="781" r:id="rId27"/>
    <p:sldId id="782" r:id="rId28"/>
    <p:sldId id="783" r:id="rId29"/>
    <p:sldId id="784" r:id="rId30"/>
    <p:sldId id="785" r:id="rId31"/>
    <p:sldId id="826" r:id="rId32"/>
    <p:sldId id="786" r:id="rId33"/>
    <p:sldId id="796" r:id="rId34"/>
    <p:sldId id="799" r:id="rId35"/>
    <p:sldId id="829" r:id="rId36"/>
    <p:sldId id="787" r:id="rId37"/>
    <p:sldId id="830" r:id="rId38"/>
    <p:sldId id="827" r:id="rId39"/>
    <p:sldId id="788" r:id="rId40"/>
    <p:sldId id="800" r:id="rId41"/>
    <p:sldId id="789" r:id="rId42"/>
    <p:sldId id="790" r:id="rId43"/>
    <p:sldId id="818" r:id="rId44"/>
    <p:sldId id="791" r:id="rId45"/>
    <p:sldId id="821" r:id="rId46"/>
    <p:sldId id="819" r:id="rId47"/>
    <p:sldId id="820" r:id="rId48"/>
    <p:sldId id="822" r:id="rId49"/>
    <p:sldId id="824" r:id="rId50"/>
    <p:sldId id="751" r:id="rId5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20" autoAdjust="0"/>
    <p:restoredTop sz="84908" autoAdjust="0"/>
  </p:normalViewPr>
  <p:slideViewPr>
    <p:cSldViewPr>
      <p:cViewPr varScale="1">
        <p:scale>
          <a:sx n="67" d="100"/>
          <a:sy n="67" d="100"/>
        </p:scale>
        <p:origin x="58" y="18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576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C112CD-3E7B-492A-9FF2-DEC5FFB96966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B2F0BDD-C524-45A9-9508-B7DDDDDDDB1F}">
      <dgm:prSet phldrT="[文字]" custT="1"/>
      <dgm:spPr/>
      <dgm:t>
        <a:bodyPr/>
        <a:lstStyle/>
        <a:p>
          <a:r>
            <a:rPr lang="en-US" altLang="zh-TW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Convolutional Neural Network (CNN)</a:t>
          </a:r>
          <a:endParaRPr lang="zh-TW" altLang="en-US" sz="4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6AF3A5-2F48-4884-87D0-61989EA62B74}" type="parTrans" cxnId="{D2193BB7-7F00-49C8-8CD8-4C1F513AA3E5}">
      <dgm:prSet/>
      <dgm:spPr/>
      <dgm:t>
        <a:bodyPr/>
        <a:lstStyle/>
        <a:p>
          <a:endParaRPr lang="zh-TW" altLang="en-US" sz="4800"/>
        </a:p>
      </dgm:t>
    </dgm:pt>
    <dgm:pt modelId="{3A25E86D-3837-4AED-A98D-55EF61438213}" type="sibTrans" cxnId="{D2193BB7-7F00-49C8-8CD8-4C1F513AA3E5}">
      <dgm:prSet/>
      <dgm:spPr/>
      <dgm:t>
        <a:bodyPr/>
        <a:lstStyle/>
        <a:p>
          <a:endParaRPr lang="zh-TW" altLang="en-US" sz="4800"/>
        </a:p>
      </dgm:t>
    </dgm:pt>
    <dgm:pt modelId="{DED04251-808F-484B-B903-2928A17BF066}">
      <dgm:prSet phldrT="[文字]" custT="1"/>
      <dgm:spPr/>
      <dgm:t>
        <a:bodyPr/>
        <a:lstStyle/>
        <a:p>
          <a:r>
            <a:rPr lang="en-US" altLang="zh-TW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Recurrent Neural Network (RNN)</a:t>
          </a:r>
          <a:endParaRPr lang="zh-TW" altLang="en-US" sz="4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A68D71-72C0-4BAB-9C7E-A7DF52A89747}" type="parTrans" cxnId="{F11BEA86-5372-49F2-8DAA-A445FD6C18AF}">
      <dgm:prSet/>
      <dgm:spPr/>
      <dgm:t>
        <a:bodyPr/>
        <a:lstStyle/>
        <a:p>
          <a:endParaRPr lang="zh-TW" altLang="en-US" sz="4800"/>
        </a:p>
      </dgm:t>
    </dgm:pt>
    <dgm:pt modelId="{990A2AA3-93E2-4113-A708-CE76C051E5DE}" type="sibTrans" cxnId="{F11BEA86-5372-49F2-8DAA-A445FD6C18AF}">
      <dgm:prSet/>
      <dgm:spPr/>
      <dgm:t>
        <a:bodyPr/>
        <a:lstStyle/>
        <a:p>
          <a:endParaRPr lang="zh-TW" altLang="en-US" sz="4800"/>
        </a:p>
      </dgm:t>
    </dgm:pt>
    <dgm:pt modelId="{E7D7BBA8-995B-4002-933F-803AE4EB9B2D}" type="pres">
      <dgm:prSet presAssocID="{DEC112CD-3E7B-492A-9FF2-DEC5FFB96966}" presName="linear" presStyleCnt="0">
        <dgm:presLayoutVars>
          <dgm:animLvl val="lvl"/>
          <dgm:resizeHandles val="exact"/>
        </dgm:presLayoutVars>
      </dgm:prSet>
      <dgm:spPr/>
    </dgm:pt>
    <dgm:pt modelId="{DD14576F-7E00-47D2-8599-E663F98E59E3}" type="pres">
      <dgm:prSet presAssocID="{BB2F0BDD-C524-45A9-9508-B7DDDDDDDB1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2B6F21B-BB10-42CC-A7CA-298E97F8034C}" type="pres">
      <dgm:prSet presAssocID="{3A25E86D-3837-4AED-A98D-55EF61438213}" presName="spacer" presStyleCnt="0"/>
      <dgm:spPr/>
    </dgm:pt>
    <dgm:pt modelId="{08903A6E-6D98-4295-8678-9E8928035A0F}" type="pres">
      <dgm:prSet presAssocID="{DED04251-808F-484B-B903-2928A17BF06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40B3E2B-240C-44CF-93E8-C70380C2BD49}" type="presOf" srcId="{BB2F0BDD-C524-45A9-9508-B7DDDDDDDB1F}" destId="{DD14576F-7E00-47D2-8599-E663F98E59E3}" srcOrd="0" destOrd="0" presId="urn:microsoft.com/office/officeart/2005/8/layout/vList2"/>
    <dgm:cxn modelId="{67838C7F-CFAD-4F52-849D-7FC633E4AE23}" type="presOf" srcId="{DED04251-808F-484B-B903-2928A17BF066}" destId="{08903A6E-6D98-4295-8678-9E8928035A0F}" srcOrd="0" destOrd="0" presId="urn:microsoft.com/office/officeart/2005/8/layout/vList2"/>
    <dgm:cxn modelId="{F11BEA86-5372-49F2-8DAA-A445FD6C18AF}" srcId="{DEC112CD-3E7B-492A-9FF2-DEC5FFB96966}" destId="{DED04251-808F-484B-B903-2928A17BF066}" srcOrd="1" destOrd="0" parTransId="{8DA68D71-72C0-4BAB-9C7E-A7DF52A89747}" sibTransId="{990A2AA3-93E2-4113-A708-CE76C051E5DE}"/>
    <dgm:cxn modelId="{D2193BB7-7F00-49C8-8CD8-4C1F513AA3E5}" srcId="{DEC112CD-3E7B-492A-9FF2-DEC5FFB96966}" destId="{BB2F0BDD-C524-45A9-9508-B7DDDDDDDB1F}" srcOrd="0" destOrd="0" parTransId="{1C6AF3A5-2F48-4884-87D0-61989EA62B74}" sibTransId="{3A25E86D-3837-4AED-A98D-55EF61438213}"/>
    <dgm:cxn modelId="{2F38BAFB-A4E8-4CA0-8F00-517C61F1E6F5}" type="presOf" srcId="{DEC112CD-3E7B-492A-9FF2-DEC5FFB96966}" destId="{E7D7BBA8-995B-4002-933F-803AE4EB9B2D}" srcOrd="0" destOrd="0" presId="urn:microsoft.com/office/officeart/2005/8/layout/vList2"/>
    <dgm:cxn modelId="{1E647C8A-ACF3-4F88-BD20-F49BD69577B2}" type="presParOf" srcId="{E7D7BBA8-995B-4002-933F-803AE4EB9B2D}" destId="{DD14576F-7E00-47D2-8599-E663F98E59E3}" srcOrd="0" destOrd="0" presId="urn:microsoft.com/office/officeart/2005/8/layout/vList2"/>
    <dgm:cxn modelId="{A16EC18C-9370-44DC-84BC-1134C01F7C93}" type="presParOf" srcId="{E7D7BBA8-995B-4002-933F-803AE4EB9B2D}" destId="{22B6F21B-BB10-42CC-A7CA-298E97F8034C}" srcOrd="1" destOrd="0" presId="urn:microsoft.com/office/officeart/2005/8/layout/vList2"/>
    <dgm:cxn modelId="{75AD4FBD-C5BD-4675-9894-8089E737DB49}" type="presParOf" srcId="{E7D7BBA8-995B-4002-933F-803AE4EB9B2D}" destId="{08903A6E-6D98-4295-8678-9E8928035A0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4576F-7E00-47D2-8599-E663F98E59E3}">
      <dsp:nvSpPr>
        <dsp:cNvPr id="0" name=""/>
        <dsp:cNvSpPr/>
      </dsp:nvSpPr>
      <dsp:spPr>
        <a:xfrm>
          <a:off x="0" y="470808"/>
          <a:ext cx="7467599" cy="16731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Convolutional Neural Network (CNN)</a:t>
          </a:r>
          <a:endParaRPr lang="zh-TW" altLang="en-US" sz="4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674" y="552482"/>
        <a:ext cx="7304251" cy="1509752"/>
      </dsp:txXfrm>
    </dsp:sp>
    <dsp:sp modelId="{08903A6E-6D98-4295-8678-9E8928035A0F}">
      <dsp:nvSpPr>
        <dsp:cNvPr id="0" name=""/>
        <dsp:cNvSpPr/>
      </dsp:nvSpPr>
      <dsp:spPr>
        <a:xfrm>
          <a:off x="0" y="2331108"/>
          <a:ext cx="7467599" cy="167310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Recurrent Neural Network (RNN)</a:t>
          </a:r>
          <a:endParaRPr lang="zh-TW" altLang="en-US" sz="4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674" y="2412782"/>
        <a:ext cx="7304251" cy="1509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6290C-B1FC-4A1C-98E0-DC4E7DD16468}" type="datetimeFigureOut">
              <a:rPr lang="zh-CN" altLang="en-US" smtClean="0"/>
              <a:t>2019/7/13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07D8E-17BE-4791-8295-255D7E659B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256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BA3B9-93CC-42C3-B55A-CB40FB350A80}" type="datetimeFigureOut">
              <a:rPr lang="zh-CN" altLang="en-US" smtClean="0"/>
              <a:t>2019/7/13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1AF1A-0D4F-4F39-AD45-714687F28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966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F(h , x)</a:t>
            </a:r>
            <a:r>
              <a:rPr lang="en-US" altLang="zh-CN" dirty="0">
                <a:sym typeface="Wingdings" panose="05000000000000000000" pitchFamily="2" charset="2"/>
              </a:rPr>
              <a:t>h’ , y’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14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FC80C-8DD2-4D68-9BA4-5FC1878442D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6307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FC80C-8DD2-4D68-9BA4-5FC1878442D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515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847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881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204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274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75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011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699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907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正向</a:t>
            </a:r>
            <a:r>
              <a:rPr lang="en-US" altLang="zh-CN" dirty="0"/>
              <a:t>+</a:t>
            </a:r>
            <a:r>
              <a:rPr lang="zh-CN" altLang="en-US" dirty="0"/>
              <a:t>负向，从前后分别获取信息并分析合成输出的信息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7594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926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628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692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113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217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614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27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870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6997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106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</a:t>
            </a:r>
            <a:r>
              <a:rPr lang="en-US" altLang="zh-CN" dirty="0"/>
              <a:t>h’</a:t>
            </a:r>
            <a:r>
              <a:rPr lang="zh-CN" altLang="en-US" dirty="0"/>
              <a:t>进行（非）线性变换，并向上传送</a:t>
            </a:r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75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FC80C-8DD2-4D68-9BA4-5FC1878442D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1231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9536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9354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090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8608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FC80C-8DD2-4D68-9BA4-5FC1878442D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295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6220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03" y="0"/>
                </a:lnTo>
                <a:lnTo>
                  <a:pt x="503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27113" y="4445000"/>
            <a:ext cx="7010400" cy="12525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1835696" y="6516884"/>
            <a:ext cx="5681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本</a:t>
            </a:r>
            <a:r>
              <a:rPr lang="en-US" altLang="zh-CN" sz="1200" dirty="0" err="1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PPT</a:t>
            </a:r>
            <a:r>
              <a:rPr lang="zh-CN" altLang="en-US" sz="12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仅用于教学目的，大量内容来自互联网，未指明引用处请见谅，请勿分发！</a:t>
            </a:r>
          </a:p>
        </p:txBody>
      </p:sp>
    </p:spTree>
    <p:extLst>
      <p:ext uri="{BB962C8B-B14F-4D97-AF65-F5344CB8AC3E}">
        <p14:creationId xmlns:p14="http://schemas.microsoft.com/office/powerpoint/2010/main" val="3032641335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2B7C7-FC46-47E9-9DC1-A957972167BE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593932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96065" y="304800"/>
            <a:ext cx="200818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76925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C8655-ED8D-4CEC-B14F-67E656210838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353974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304804"/>
            <a:ext cx="7993062" cy="9636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84316"/>
            <a:ext cx="3924300" cy="4535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3438" y="1484313"/>
            <a:ext cx="3924300" cy="21907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3438" y="3827464"/>
            <a:ext cx="3924300" cy="2192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BB4CC9-100A-4341-9A14-7623F9051ED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99974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22" name="Shape 22"/>
          <p:cNvSpPr txBox="1"/>
          <p:nvPr/>
        </p:nvSpPr>
        <p:spPr>
          <a:xfrm>
            <a:off x="2201850" y="6177125"/>
            <a:ext cx="5190899" cy="60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640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6220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03" y="0"/>
                </a:lnTo>
                <a:lnTo>
                  <a:pt x="503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27113" y="4445000"/>
            <a:ext cx="7010400" cy="12525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0" y="6516884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itchFamily="18" charset="0"/>
              </a:rPr>
              <a:t>This slides can be used for educational purposes only. Most contents are from the Internet. Please do not distribute!</a:t>
            </a:r>
            <a:endParaRPr lang="zh-CN" altLang="en-US" sz="1200" dirty="0">
              <a:solidFill>
                <a:sysClr val="windowText" lastClr="000000"/>
              </a:solidFill>
              <a:latin typeface="Arial Narrow" panose="020B0606020202030204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224608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245018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789040"/>
            <a:ext cx="7772400" cy="648076"/>
          </a:xfrm>
        </p:spPr>
        <p:txBody>
          <a:bodyPr anchor="t"/>
          <a:lstStyle>
            <a:lvl1pPr algn="l">
              <a:defRPr sz="3600" b="1" cap="none"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4546653"/>
            <a:ext cx="7772400" cy="682547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AutoShape 4"/>
          <p:cNvSpPr>
            <a:spLocks noChangeArrowheads="1"/>
          </p:cNvSpPr>
          <p:nvPr userDrawn="1"/>
        </p:nvSpPr>
        <p:spPr bwMode="auto">
          <a:xfrm>
            <a:off x="609600" y="4437116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8330164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980728"/>
            <a:ext cx="3924300" cy="547260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980728"/>
            <a:ext cx="3924300" cy="547260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58EB8-DC95-45F5-B015-B1B1B24B860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508749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980728"/>
            <a:ext cx="4040188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484784"/>
            <a:ext cx="4040188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980728"/>
            <a:ext cx="4041775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484784"/>
            <a:ext cx="4041775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5BC2F-9435-449B-81B7-5EDCEB1FF2F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767457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F3444-B3A8-4DEA-8907-B01B6801EE5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82743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850489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D1860-6637-4E89-9054-FF68FD4C0A72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586151"/>
      </p:ext>
    </p:extLst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AE20F-0E7D-4006-8EF0-41E43E8C4F4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914321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CF956-66F4-4F8E-94D1-0EAA9B220E5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000958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2B7C7-FC46-47E9-9DC1-A957972167BE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319861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96065" y="304800"/>
            <a:ext cx="200818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76925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C8655-ED8D-4CEC-B14F-67E656210838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225101"/>
      </p:ext>
    </p:extLst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304804"/>
            <a:ext cx="7993062" cy="9636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84316"/>
            <a:ext cx="3924300" cy="4535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3438" y="1484313"/>
            <a:ext cx="3924300" cy="21907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3438" y="3827464"/>
            <a:ext cx="3924300" cy="2192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BB4CC9-100A-4341-9A14-7623F9051ED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67855"/>
      </p:ext>
    </p:extLst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>
                <a:solidFill>
                  <a:prstClr val="black"/>
                </a:solidFill>
              </a:rPr>
              <a:pPr>
                <a:spcBef>
                  <a:spcPts val="0"/>
                </a:spcBef>
              </a:pPr>
              <a:t>‹#›</a:t>
            </a:fld>
            <a:endParaRPr lang="en">
              <a:solidFill>
                <a:prstClr val="black"/>
              </a:solidFill>
            </a:endParaRPr>
          </a:p>
        </p:txBody>
      </p:sp>
      <p:sp>
        <p:nvSpPr>
          <p:cNvPr id="22" name="Shape 22"/>
          <p:cNvSpPr txBox="1"/>
          <p:nvPr/>
        </p:nvSpPr>
        <p:spPr>
          <a:xfrm>
            <a:off x="2201850" y="6177125"/>
            <a:ext cx="5190899" cy="60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445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789040"/>
            <a:ext cx="7772400" cy="64807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4546653"/>
            <a:ext cx="7772400" cy="682547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AutoShape 4"/>
          <p:cNvSpPr>
            <a:spLocks noChangeArrowheads="1"/>
          </p:cNvSpPr>
          <p:nvPr userDrawn="1"/>
        </p:nvSpPr>
        <p:spPr bwMode="auto">
          <a:xfrm>
            <a:off x="609600" y="4437116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9967126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980728"/>
            <a:ext cx="3924300" cy="547260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980728"/>
            <a:ext cx="3924300" cy="547260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58EB8-DC95-45F5-B015-B1B1B24B860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456702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980728"/>
            <a:ext cx="4040188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484784"/>
            <a:ext cx="4040188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980728"/>
            <a:ext cx="4041775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484784"/>
            <a:ext cx="4041775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5BC2F-9435-449B-81B7-5EDCEB1FF2F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249265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F3444-B3A8-4DEA-8907-B01B6801EE5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128974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D1860-6637-4E89-9054-FF68FD4C0A72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397323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AE20F-0E7D-4006-8EF0-41E43E8C4F4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191026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CF956-66F4-4F8E-94D1-0EAA9B220E5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38857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88640"/>
            <a:ext cx="7993062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931026"/>
            <a:ext cx="8001000" cy="552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79918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525344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11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97352"/>
            <a:ext cx="28956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4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68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 spd="slow"/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8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16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88640"/>
            <a:ext cx="7993062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931026"/>
            <a:ext cx="8001000" cy="552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79918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525344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11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97352"/>
            <a:ext cx="28956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4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216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ransition spd="slow"/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8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16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3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11" Type="http://schemas.openxmlformats.org/officeDocument/2006/relationships/image" Target="../media/image3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4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hannw/nlstm/blob/master/img/lstm_vs_nlstm.pn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/>
              <a:t>Recurrent Neural Networks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1640" y="4481860"/>
            <a:ext cx="7010400" cy="1252538"/>
          </a:xfrm>
        </p:spPr>
        <p:txBody>
          <a:bodyPr/>
          <a:lstStyle/>
          <a:p>
            <a:pPr algn="r"/>
            <a:r>
              <a:rPr lang="zh-CN" altLang="en-US" dirty="0"/>
              <a:t>汤斯亮（</a:t>
            </a:r>
            <a:r>
              <a:rPr lang="en-US" altLang="zh-CN" dirty="0" err="1"/>
              <a:t>Siliang</a:t>
            </a:r>
            <a:r>
              <a:rPr lang="en-US" altLang="zh-CN" dirty="0"/>
              <a:t> Tang</a:t>
            </a:r>
            <a:r>
              <a:rPr lang="zh-CN" altLang="en-US" dirty="0"/>
              <a:t>）</a:t>
            </a:r>
            <a:endParaRPr lang="en-US" altLang="zh-CN" dirty="0"/>
          </a:p>
          <a:p>
            <a:pPr algn="r"/>
            <a:r>
              <a:rPr lang="en-US" altLang="zh-CN" dirty="0" err="1"/>
              <a:t>siliang@zju.edu.cn</a:t>
            </a:r>
            <a:endParaRPr lang="zh-CN" altLang="en-US" dirty="0"/>
          </a:p>
        </p:txBody>
      </p:sp>
      <p:pic>
        <p:nvPicPr>
          <p:cNvPr id="1026" name="Picture 2" descr="âhistory of artificial intelligenceâçå¾çæç´¢ç»æ">
            <a:extLst>
              <a:ext uri="{FF2B5EF4-FFF2-40B4-BE49-F238E27FC236}">
                <a16:creationId xmlns:a16="http://schemas.microsoft.com/office/drawing/2014/main" id="{F5987481-C68C-44AD-8478-50A624A2F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0" b="3698"/>
          <a:stretch/>
        </p:blipFill>
        <p:spPr bwMode="auto">
          <a:xfrm>
            <a:off x="801960" y="2659286"/>
            <a:ext cx="4968552" cy="364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921017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群組 212"/>
          <p:cNvGrpSpPr/>
          <p:nvPr/>
        </p:nvGrpSpPr>
        <p:grpSpPr>
          <a:xfrm>
            <a:off x="6119769" y="5828354"/>
            <a:ext cx="907572" cy="461665"/>
            <a:chOff x="4765592" y="6396335"/>
            <a:chExt cx="907572" cy="461665"/>
          </a:xfrm>
        </p:grpSpPr>
        <p:sp>
          <p:nvSpPr>
            <p:cNvPr id="214" name="矩形 213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5" name="文字方塊 214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7" name="手繪多邊形 110"/>
          <p:cNvSpPr/>
          <p:nvPr/>
        </p:nvSpPr>
        <p:spPr>
          <a:xfrm>
            <a:off x="4248286" y="2977300"/>
            <a:ext cx="1908007" cy="3101939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494886" y="3171743"/>
                <a:ext cx="2214388" cy="442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886" y="3171743"/>
                <a:ext cx="2214388" cy="4428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/>
              <p:cNvSpPr txBox="1"/>
              <p:nvPr/>
            </p:nvSpPr>
            <p:spPr>
              <a:xfrm>
                <a:off x="7609907" y="3182854"/>
                <a:ext cx="1147173" cy="444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3" name="文字方塊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907" y="3182854"/>
                <a:ext cx="1147173" cy="444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群組 123"/>
          <p:cNvGrpSpPr/>
          <p:nvPr/>
        </p:nvGrpSpPr>
        <p:grpSpPr>
          <a:xfrm>
            <a:off x="2671755" y="5831799"/>
            <a:ext cx="907572" cy="461665"/>
            <a:chOff x="4765592" y="6396335"/>
            <a:chExt cx="907572" cy="461665"/>
          </a:xfrm>
        </p:grpSpPr>
        <p:sp>
          <p:nvSpPr>
            <p:cNvPr id="126" name="矩形 125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文字方塊 129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1" name="矩形 130"/>
          <p:cNvSpPr/>
          <p:nvPr/>
        </p:nvSpPr>
        <p:spPr>
          <a:xfrm>
            <a:off x="2751600" y="4424492"/>
            <a:ext cx="720000" cy="432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1858754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橢圓 137"/>
          <p:cNvSpPr/>
          <p:nvPr/>
        </p:nvSpPr>
        <p:spPr>
          <a:xfrm>
            <a:off x="2423906" y="3571077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974294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3636060" y="4429688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橢圓 145"/>
          <p:cNvSpPr/>
          <p:nvPr/>
        </p:nvSpPr>
        <p:spPr>
          <a:xfrm>
            <a:off x="1096415" y="2751799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8" name="群組 147"/>
          <p:cNvGrpSpPr/>
          <p:nvPr/>
        </p:nvGrpSpPr>
        <p:grpSpPr>
          <a:xfrm>
            <a:off x="2412984" y="2724883"/>
            <a:ext cx="438150" cy="438150"/>
            <a:chOff x="6656524" y="2699227"/>
            <a:chExt cx="438150" cy="438150"/>
          </a:xfrm>
        </p:grpSpPr>
        <p:sp>
          <p:nvSpPr>
            <p:cNvPr id="150" name="橢圓 149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字方塊 150"/>
                <p:cNvSpPr txBox="1"/>
                <p:nvPr/>
              </p:nvSpPr>
              <p:spPr>
                <a:xfrm>
                  <a:off x="6749816" y="2808362"/>
                  <a:ext cx="288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1" name="文字方塊 1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9816" y="2808362"/>
                  <a:ext cx="28854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1277" r="-23404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6" name="橢圓 155"/>
          <p:cNvSpPr/>
          <p:nvPr/>
        </p:nvSpPr>
        <p:spPr>
          <a:xfrm>
            <a:off x="3772483" y="2747033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3634125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文字方塊 168"/>
          <p:cNvSpPr txBox="1"/>
          <p:nvPr/>
        </p:nvSpPr>
        <p:spPr>
          <a:xfrm>
            <a:off x="3552553" y="139509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0" name="直線單箭頭接點 169"/>
          <p:cNvCxnSpPr>
            <a:cxnSpLocks/>
          </p:cNvCxnSpPr>
          <p:nvPr/>
        </p:nvCxnSpPr>
        <p:spPr>
          <a:xfrm flipH="1" flipV="1">
            <a:off x="1334294" y="3217724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單箭頭接點 211"/>
          <p:cNvCxnSpPr>
            <a:cxnSpLocks/>
          </p:cNvCxnSpPr>
          <p:nvPr/>
        </p:nvCxnSpPr>
        <p:spPr>
          <a:xfrm>
            <a:off x="1539994" y="2981264"/>
            <a:ext cx="887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單箭頭接點 215"/>
          <p:cNvCxnSpPr>
            <a:cxnSpLocks/>
            <a:endCxn id="138" idx="5"/>
          </p:cNvCxnSpPr>
          <p:nvPr/>
        </p:nvCxnSpPr>
        <p:spPr>
          <a:xfrm flipH="1" flipV="1">
            <a:off x="2797890" y="3945061"/>
            <a:ext cx="338290" cy="4945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單箭頭接點 216"/>
          <p:cNvCxnSpPr>
            <a:cxnSpLocks/>
            <a:stCxn id="132" idx="0"/>
            <a:endCxn id="138" idx="3"/>
          </p:cNvCxnSpPr>
          <p:nvPr/>
        </p:nvCxnSpPr>
        <p:spPr>
          <a:xfrm flipV="1">
            <a:off x="2218754" y="3945061"/>
            <a:ext cx="269318" cy="4794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單箭頭接點 217"/>
          <p:cNvCxnSpPr>
            <a:cxnSpLocks/>
          </p:cNvCxnSpPr>
          <p:nvPr/>
        </p:nvCxnSpPr>
        <p:spPr>
          <a:xfrm flipV="1">
            <a:off x="2639680" y="3170092"/>
            <a:ext cx="1" cy="3969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向下箭號 161"/>
          <p:cNvSpPr/>
          <p:nvPr/>
        </p:nvSpPr>
        <p:spPr>
          <a:xfrm flipV="1">
            <a:off x="3787264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3" name="向下箭號 162"/>
          <p:cNvSpPr/>
          <p:nvPr/>
        </p:nvSpPr>
        <p:spPr>
          <a:xfrm rot="2620627" flipV="1">
            <a:off x="3530357" y="4885731"/>
            <a:ext cx="438150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4" name="向下箭號 163"/>
          <p:cNvSpPr/>
          <p:nvPr/>
        </p:nvSpPr>
        <p:spPr>
          <a:xfrm rot="20057551" flipV="1">
            <a:off x="2116813" y="4880210"/>
            <a:ext cx="438150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" name="向下箭號 165"/>
          <p:cNvSpPr/>
          <p:nvPr/>
        </p:nvSpPr>
        <p:spPr>
          <a:xfrm rot="1353372" flipV="1">
            <a:off x="2828657" y="4925905"/>
            <a:ext cx="438150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向下箭號 166"/>
          <p:cNvSpPr/>
          <p:nvPr/>
        </p:nvSpPr>
        <p:spPr>
          <a:xfrm rot="18851723" flipV="1">
            <a:off x="1370351" y="4854597"/>
            <a:ext cx="438150" cy="103046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8" name="群組 227"/>
          <p:cNvGrpSpPr/>
          <p:nvPr/>
        </p:nvGrpSpPr>
        <p:grpSpPr>
          <a:xfrm>
            <a:off x="1876046" y="5836168"/>
            <a:ext cx="907572" cy="461665"/>
            <a:chOff x="4765592" y="6396335"/>
            <a:chExt cx="907572" cy="461665"/>
          </a:xfrm>
        </p:grpSpPr>
        <p:sp>
          <p:nvSpPr>
            <p:cNvPr id="229" name="矩形 228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文字方塊 229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1" name="群組 230"/>
          <p:cNvGrpSpPr/>
          <p:nvPr/>
        </p:nvGrpSpPr>
        <p:grpSpPr>
          <a:xfrm>
            <a:off x="61288" y="2117509"/>
            <a:ext cx="907572" cy="461665"/>
            <a:chOff x="4775004" y="6396335"/>
            <a:chExt cx="907572" cy="461665"/>
          </a:xfrm>
        </p:grpSpPr>
        <p:sp>
          <p:nvSpPr>
            <p:cNvPr id="232" name="矩形 23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文字方塊 232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4" name="群組 233"/>
          <p:cNvGrpSpPr/>
          <p:nvPr/>
        </p:nvGrpSpPr>
        <p:grpSpPr>
          <a:xfrm>
            <a:off x="4349979" y="2108181"/>
            <a:ext cx="907572" cy="461665"/>
            <a:chOff x="4775004" y="6396335"/>
            <a:chExt cx="907572" cy="461665"/>
          </a:xfrm>
        </p:grpSpPr>
        <p:sp>
          <p:nvSpPr>
            <p:cNvPr id="235" name="矩形 23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文字方塊 23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7" name="手繪多邊形 2"/>
          <p:cNvSpPr/>
          <p:nvPr/>
        </p:nvSpPr>
        <p:spPr>
          <a:xfrm>
            <a:off x="2751735" y="2335943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手繪多邊形 4"/>
          <p:cNvSpPr/>
          <p:nvPr/>
        </p:nvSpPr>
        <p:spPr>
          <a:xfrm>
            <a:off x="850364" y="236489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0" name="直線單箭頭接點 239"/>
          <p:cNvCxnSpPr>
            <a:cxnSpLocks/>
          </p:cNvCxnSpPr>
          <p:nvPr/>
        </p:nvCxnSpPr>
        <p:spPr>
          <a:xfrm>
            <a:off x="2885039" y="2981264"/>
            <a:ext cx="887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線單箭頭接點 240"/>
          <p:cNvCxnSpPr>
            <a:cxnSpLocks/>
          </p:cNvCxnSpPr>
          <p:nvPr/>
        </p:nvCxnSpPr>
        <p:spPr>
          <a:xfrm flipH="1" flipV="1">
            <a:off x="4006339" y="3185183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文字方塊 242"/>
              <p:cNvSpPr txBox="1"/>
              <p:nvPr/>
            </p:nvSpPr>
            <p:spPr>
              <a:xfrm>
                <a:off x="5494886" y="3889577"/>
                <a:ext cx="29504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3" name="文字方塊 2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886" y="3889577"/>
                <a:ext cx="295048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386948" y="3548141"/>
                <a:ext cx="5293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948" y="3548141"/>
                <a:ext cx="529311" cy="461665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1054841" y="2741686"/>
                <a:ext cx="5293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841" y="2741686"/>
                <a:ext cx="529311" cy="461665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3730910" y="2723295"/>
                <a:ext cx="5293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910" y="2723295"/>
                <a:ext cx="529311" cy="461665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5494886" y="4516925"/>
                <a:ext cx="223509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886" y="4516925"/>
                <a:ext cx="2235099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圖片 6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1429" y="216031"/>
            <a:ext cx="1661549" cy="214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3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7" grpId="0"/>
      <p:bldP spid="113" grpId="0"/>
      <p:bldP spid="138" grpId="0" animBg="1"/>
      <p:bldP spid="146" grpId="0" animBg="1"/>
      <p:bldP spid="156" grpId="0" animBg="1"/>
      <p:bldP spid="168" grpId="0" animBg="1"/>
      <p:bldP spid="169" grpId="0"/>
      <p:bldP spid="219" grpId="0" animBg="1"/>
      <p:bldP spid="237" grpId="0" animBg="1"/>
      <p:bldP spid="238" grpId="0" animBg="1"/>
      <p:bldP spid="243" grpId="0"/>
      <p:bldP spid="3" grpId="0"/>
      <p:bldP spid="60" grpId="0"/>
      <p:bldP spid="61" grpId="0"/>
      <p:bldP spid="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30" name="群組 129"/>
          <p:cNvGrpSpPr/>
          <p:nvPr/>
        </p:nvGrpSpPr>
        <p:grpSpPr>
          <a:xfrm>
            <a:off x="2445508" y="5831799"/>
            <a:ext cx="907572" cy="461665"/>
            <a:chOff x="4765592" y="6396335"/>
            <a:chExt cx="907572" cy="461665"/>
          </a:xfrm>
        </p:grpSpPr>
        <p:sp>
          <p:nvSpPr>
            <p:cNvPr id="131" name="矩形 13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文字方塊 131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7" name="矩形 136"/>
          <p:cNvSpPr/>
          <p:nvPr/>
        </p:nvSpPr>
        <p:spPr>
          <a:xfrm>
            <a:off x="2525353" y="4424492"/>
            <a:ext cx="720000" cy="432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1632507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橢圓 140"/>
          <p:cNvSpPr/>
          <p:nvPr/>
        </p:nvSpPr>
        <p:spPr>
          <a:xfrm>
            <a:off x="2197659" y="3571077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748047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3409813" y="4429688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7" name="群組 146"/>
          <p:cNvGrpSpPr/>
          <p:nvPr/>
        </p:nvGrpSpPr>
        <p:grpSpPr>
          <a:xfrm>
            <a:off x="870168" y="2751799"/>
            <a:ext cx="438150" cy="438150"/>
            <a:chOff x="6656524" y="2699227"/>
            <a:chExt cx="438150" cy="438150"/>
          </a:xfrm>
        </p:grpSpPr>
        <p:sp>
          <p:nvSpPr>
            <p:cNvPr id="148" name="橢圓 147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字方塊 149"/>
                <p:cNvSpPr txBox="1"/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0" name="文字方塊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3214" r="-25000" b="-1967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1" name="群組 150"/>
          <p:cNvGrpSpPr/>
          <p:nvPr/>
        </p:nvGrpSpPr>
        <p:grpSpPr>
          <a:xfrm>
            <a:off x="2186737" y="2724883"/>
            <a:ext cx="438150" cy="438150"/>
            <a:chOff x="6656524" y="2699227"/>
            <a:chExt cx="438150" cy="438150"/>
          </a:xfrm>
        </p:grpSpPr>
        <p:sp>
          <p:nvSpPr>
            <p:cNvPr id="155" name="橢圓 154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字方塊 155"/>
                <p:cNvSpPr txBox="1"/>
                <p:nvPr/>
              </p:nvSpPr>
              <p:spPr>
                <a:xfrm>
                  <a:off x="6766595" y="2808578"/>
                  <a:ext cx="288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6" name="文字方塊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854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1277" r="-23404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8" name="橢圓 167"/>
          <p:cNvSpPr/>
          <p:nvPr/>
        </p:nvSpPr>
        <p:spPr>
          <a:xfrm>
            <a:off x="3546236" y="2747033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3407878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文字方塊 211"/>
          <p:cNvSpPr txBox="1"/>
          <p:nvPr/>
        </p:nvSpPr>
        <p:spPr>
          <a:xfrm>
            <a:off x="3326306" y="139509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6" name="直線單箭頭接點 215"/>
          <p:cNvCxnSpPr>
            <a:cxnSpLocks/>
          </p:cNvCxnSpPr>
          <p:nvPr/>
        </p:nvCxnSpPr>
        <p:spPr>
          <a:xfrm flipH="1" flipV="1">
            <a:off x="1108047" y="3217724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單箭頭接點 216"/>
          <p:cNvCxnSpPr>
            <a:cxnSpLocks/>
          </p:cNvCxnSpPr>
          <p:nvPr/>
        </p:nvCxnSpPr>
        <p:spPr>
          <a:xfrm>
            <a:off x="1313747" y="2981264"/>
            <a:ext cx="887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單箭頭接點 217"/>
          <p:cNvCxnSpPr>
            <a:cxnSpLocks/>
            <a:endCxn id="141" idx="5"/>
          </p:cNvCxnSpPr>
          <p:nvPr/>
        </p:nvCxnSpPr>
        <p:spPr>
          <a:xfrm flipH="1" flipV="1">
            <a:off x="2571643" y="3945061"/>
            <a:ext cx="338290" cy="4945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線單箭頭接點 222"/>
          <p:cNvCxnSpPr>
            <a:cxnSpLocks/>
            <a:stCxn id="138" idx="0"/>
            <a:endCxn id="141" idx="3"/>
          </p:cNvCxnSpPr>
          <p:nvPr/>
        </p:nvCxnSpPr>
        <p:spPr>
          <a:xfrm flipV="1">
            <a:off x="1992507" y="3945061"/>
            <a:ext cx="269318" cy="4794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線單箭頭接點 223"/>
          <p:cNvCxnSpPr>
            <a:cxnSpLocks/>
          </p:cNvCxnSpPr>
          <p:nvPr/>
        </p:nvCxnSpPr>
        <p:spPr>
          <a:xfrm flipV="1">
            <a:off x="2413433" y="3170092"/>
            <a:ext cx="1" cy="3969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向下箭號 161"/>
          <p:cNvSpPr/>
          <p:nvPr/>
        </p:nvSpPr>
        <p:spPr>
          <a:xfrm flipV="1">
            <a:off x="3561017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向下箭號 162"/>
          <p:cNvSpPr/>
          <p:nvPr/>
        </p:nvSpPr>
        <p:spPr>
          <a:xfrm rot="2620627" flipV="1">
            <a:off x="3304110" y="4885731"/>
            <a:ext cx="438150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向下箭號 163"/>
          <p:cNvSpPr/>
          <p:nvPr/>
        </p:nvSpPr>
        <p:spPr>
          <a:xfrm rot="20057551" flipV="1">
            <a:off x="1890566" y="4880210"/>
            <a:ext cx="438150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向下箭號 165"/>
          <p:cNvSpPr/>
          <p:nvPr/>
        </p:nvSpPr>
        <p:spPr>
          <a:xfrm rot="1353372" flipV="1">
            <a:off x="2602410" y="4925905"/>
            <a:ext cx="438150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0" name="向下箭號 166"/>
          <p:cNvSpPr/>
          <p:nvPr/>
        </p:nvSpPr>
        <p:spPr>
          <a:xfrm rot="18851723" flipV="1">
            <a:off x="1144104" y="4854597"/>
            <a:ext cx="438150" cy="103046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1" name="群組 230"/>
          <p:cNvGrpSpPr/>
          <p:nvPr/>
        </p:nvGrpSpPr>
        <p:grpSpPr>
          <a:xfrm>
            <a:off x="1649799" y="5822100"/>
            <a:ext cx="907572" cy="461665"/>
            <a:chOff x="4765592" y="6396335"/>
            <a:chExt cx="907572" cy="461665"/>
          </a:xfrm>
        </p:grpSpPr>
        <p:sp>
          <p:nvSpPr>
            <p:cNvPr id="232" name="矩形 23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文字方塊 23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4" name="群組 233"/>
          <p:cNvGrpSpPr/>
          <p:nvPr/>
        </p:nvGrpSpPr>
        <p:grpSpPr>
          <a:xfrm>
            <a:off x="22128" y="2117509"/>
            <a:ext cx="720484" cy="461665"/>
            <a:chOff x="4775004" y="6396335"/>
            <a:chExt cx="907572" cy="461665"/>
          </a:xfrm>
        </p:grpSpPr>
        <p:sp>
          <p:nvSpPr>
            <p:cNvPr id="235" name="矩形 23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文字方塊 23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7" name="群組 236"/>
          <p:cNvGrpSpPr/>
          <p:nvPr/>
        </p:nvGrpSpPr>
        <p:grpSpPr>
          <a:xfrm>
            <a:off x="4025029" y="2078942"/>
            <a:ext cx="907572" cy="461665"/>
            <a:chOff x="4775004" y="6396335"/>
            <a:chExt cx="907572" cy="461665"/>
          </a:xfrm>
        </p:grpSpPr>
        <p:sp>
          <p:nvSpPr>
            <p:cNvPr id="238" name="矩形 237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9" name="文字方塊 238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0" name="手繪多邊形 2"/>
          <p:cNvSpPr/>
          <p:nvPr/>
        </p:nvSpPr>
        <p:spPr>
          <a:xfrm>
            <a:off x="2525488" y="2335943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手繪多邊形 4"/>
          <p:cNvSpPr/>
          <p:nvPr/>
        </p:nvSpPr>
        <p:spPr>
          <a:xfrm>
            <a:off x="624117" y="236489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直線單箭頭接點 242"/>
          <p:cNvCxnSpPr>
            <a:cxnSpLocks/>
          </p:cNvCxnSpPr>
          <p:nvPr/>
        </p:nvCxnSpPr>
        <p:spPr>
          <a:xfrm>
            <a:off x="2658792" y="2981264"/>
            <a:ext cx="887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線單箭頭接點 243"/>
          <p:cNvCxnSpPr>
            <a:cxnSpLocks/>
          </p:cNvCxnSpPr>
          <p:nvPr/>
        </p:nvCxnSpPr>
        <p:spPr>
          <a:xfrm flipH="1" flipV="1">
            <a:off x="3780092" y="3185183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5" name="群組 244"/>
          <p:cNvGrpSpPr/>
          <p:nvPr/>
        </p:nvGrpSpPr>
        <p:grpSpPr>
          <a:xfrm>
            <a:off x="6713614" y="5817671"/>
            <a:ext cx="907572" cy="461665"/>
            <a:chOff x="4765592" y="6396335"/>
            <a:chExt cx="907572" cy="461665"/>
          </a:xfrm>
        </p:grpSpPr>
        <p:sp>
          <p:nvSpPr>
            <p:cNvPr id="246" name="矩形 245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文字方塊 246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t+1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8" name="矩形 247"/>
          <p:cNvSpPr/>
          <p:nvPr/>
        </p:nvSpPr>
        <p:spPr>
          <a:xfrm>
            <a:off x="6751991" y="4412022"/>
            <a:ext cx="720000" cy="432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矩形 248"/>
          <p:cNvSpPr/>
          <p:nvPr/>
        </p:nvSpPr>
        <p:spPr>
          <a:xfrm>
            <a:off x="5859145" y="441202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1" name="橢圓 250"/>
          <p:cNvSpPr/>
          <p:nvPr/>
        </p:nvSpPr>
        <p:spPr>
          <a:xfrm>
            <a:off x="6424297" y="3558607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矩形 252"/>
          <p:cNvSpPr/>
          <p:nvPr/>
        </p:nvSpPr>
        <p:spPr>
          <a:xfrm>
            <a:off x="4974685" y="441202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矩形 253"/>
          <p:cNvSpPr/>
          <p:nvPr/>
        </p:nvSpPr>
        <p:spPr>
          <a:xfrm>
            <a:off x="7636451" y="4417218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橢圓 255"/>
          <p:cNvSpPr/>
          <p:nvPr/>
        </p:nvSpPr>
        <p:spPr>
          <a:xfrm>
            <a:off x="5096806" y="2739329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8" name="群組 257"/>
          <p:cNvGrpSpPr/>
          <p:nvPr/>
        </p:nvGrpSpPr>
        <p:grpSpPr>
          <a:xfrm>
            <a:off x="6413375" y="2712413"/>
            <a:ext cx="438150" cy="438150"/>
            <a:chOff x="6656524" y="2699227"/>
            <a:chExt cx="438150" cy="438150"/>
          </a:xfrm>
        </p:grpSpPr>
        <p:sp>
          <p:nvSpPr>
            <p:cNvPr id="259" name="橢圓 258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文字方塊 259"/>
                <p:cNvSpPr txBox="1"/>
                <p:nvPr/>
              </p:nvSpPr>
              <p:spPr>
                <a:xfrm>
                  <a:off x="6766595" y="2808578"/>
                  <a:ext cx="288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0" name="文字方塊 2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854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1277" r="-23404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2" name="橢圓 261"/>
          <p:cNvSpPr/>
          <p:nvPr/>
        </p:nvSpPr>
        <p:spPr>
          <a:xfrm>
            <a:off x="7772874" y="2734563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7634516" y="139701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5" name="文字方塊 264"/>
          <p:cNvSpPr txBox="1"/>
          <p:nvPr/>
        </p:nvSpPr>
        <p:spPr>
          <a:xfrm>
            <a:off x="7552944" y="138262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t+1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6" name="直線單箭頭接點 265"/>
          <p:cNvCxnSpPr>
            <a:cxnSpLocks/>
          </p:cNvCxnSpPr>
          <p:nvPr/>
        </p:nvCxnSpPr>
        <p:spPr>
          <a:xfrm flipH="1" flipV="1">
            <a:off x="5334685" y="3205254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線單箭頭接點 266"/>
          <p:cNvCxnSpPr>
            <a:cxnSpLocks/>
          </p:cNvCxnSpPr>
          <p:nvPr/>
        </p:nvCxnSpPr>
        <p:spPr>
          <a:xfrm>
            <a:off x="5540385" y="2968794"/>
            <a:ext cx="887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線單箭頭接點 267"/>
          <p:cNvCxnSpPr>
            <a:cxnSpLocks/>
            <a:endCxn id="251" idx="5"/>
          </p:cNvCxnSpPr>
          <p:nvPr/>
        </p:nvCxnSpPr>
        <p:spPr>
          <a:xfrm flipH="1" flipV="1">
            <a:off x="6798281" y="3932591"/>
            <a:ext cx="338290" cy="4945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線單箭頭接點 268"/>
          <p:cNvCxnSpPr>
            <a:cxnSpLocks/>
            <a:stCxn id="249" idx="0"/>
            <a:endCxn id="251" idx="3"/>
          </p:cNvCxnSpPr>
          <p:nvPr/>
        </p:nvCxnSpPr>
        <p:spPr>
          <a:xfrm flipV="1">
            <a:off x="6219145" y="3932591"/>
            <a:ext cx="269318" cy="4794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線單箭頭接點 269"/>
          <p:cNvCxnSpPr>
            <a:cxnSpLocks/>
          </p:cNvCxnSpPr>
          <p:nvPr/>
        </p:nvCxnSpPr>
        <p:spPr>
          <a:xfrm flipV="1">
            <a:off x="6640071" y="3157622"/>
            <a:ext cx="1" cy="3969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向下箭號 161"/>
          <p:cNvSpPr/>
          <p:nvPr/>
        </p:nvSpPr>
        <p:spPr>
          <a:xfrm flipV="1">
            <a:off x="7787655" y="192310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2" name="向下箭號 162"/>
          <p:cNvSpPr/>
          <p:nvPr/>
        </p:nvSpPr>
        <p:spPr>
          <a:xfrm rot="2620627" flipV="1">
            <a:off x="7530748" y="4873261"/>
            <a:ext cx="438150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3" name="向下箭號 163"/>
          <p:cNvSpPr/>
          <p:nvPr/>
        </p:nvSpPr>
        <p:spPr>
          <a:xfrm rot="20057551" flipV="1">
            <a:off x="6117204" y="4867740"/>
            <a:ext cx="438150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4" name="向下箭號 165"/>
          <p:cNvSpPr/>
          <p:nvPr/>
        </p:nvSpPr>
        <p:spPr>
          <a:xfrm rot="1353372" flipV="1">
            <a:off x="6829048" y="4913435"/>
            <a:ext cx="438150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" name="向下箭號 166"/>
          <p:cNvSpPr/>
          <p:nvPr/>
        </p:nvSpPr>
        <p:spPr>
          <a:xfrm rot="18851723" flipV="1">
            <a:off x="5370742" y="4842127"/>
            <a:ext cx="438150" cy="103046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6" name="群組 275"/>
          <p:cNvGrpSpPr/>
          <p:nvPr/>
        </p:nvGrpSpPr>
        <p:grpSpPr>
          <a:xfrm>
            <a:off x="5876437" y="5809630"/>
            <a:ext cx="907572" cy="461665"/>
            <a:chOff x="4765592" y="6396335"/>
            <a:chExt cx="907572" cy="461665"/>
          </a:xfrm>
        </p:grpSpPr>
        <p:sp>
          <p:nvSpPr>
            <p:cNvPr id="277" name="矩形 276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8" name="文字方塊 277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2" name="群組 281"/>
          <p:cNvGrpSpPr/>
          <p:nvPr/>
        </p:nvGrpSpPr>
        <p:grpSpPr>
          <a:xfrm>
            <a:off x="8353762" y="2066472"/>
            <a:ext cx="907572" cy="461665"/>
            <a:chOff x="4775004" y="6396335"/>
            <a:chExt cx="907572" cy="461665"/>
          </a:xfrm>
        </p:grpSpPr>
        <p:sp>
          <p:nvSpPr>
            <p:cNvPr id="283" name="矩形 282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4" name="文字方塊 283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t+1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5" name="手繪多邊形 2"/>
          <p:cNvSpPr/>
          <p:nvPr/>
        </p:nvSpPr>
        <p:spPr>
          <a:xfrm>
            <a:off x="6752126" y="2323473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" name="手繪多邊形 4"/>
          <p:cNvSpPr/>
          <p:nvPr/>
        </p:nvSpPr>
        <p:spPr>
          <a:xfrm>
            <a:off x="4850755" y="235242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7" name="手繪多邊形 110"/>
          <p:cNvSpPr/>
          <p:nvPr/>
        </p:nvSpPr>
        <p:spPr>
          <a:xfrm>
            <a:off x="4018978" y="2999940"/>
            <a:ext cx="1908007" cy="3101939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8" name="直線單箭頭接點 287"/>
          <p:cNvCxnSpPr>
            <a:cxnSpLocks/>
          </p:cNvCxnSpPr>
          <p:nvPr/>
        </p:nvCxnSpPr>
        <p:spPr>
          <a:xfrm>
            <a:off x="6885430" y="2968794"/>
            <a:ext cx="887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線單箭頭接點 288"/>
          <p:cNvCxnSpPr>
            <a:cxnSpLocks/>
          </p:cNvCxnSpPr>
          <p:nvPr/>
        </p:nvCxnSpPr>
        <p:spPr>
          <a:xfrm flipH="1" flipV="1">
            <a:off x="8006730" y="3172713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2252331" y="3566571"/>
                <a:ext cx="3446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331" y="3566571"/>
                <a:ext cx="344646" cy="369332"/>
              </a:xfrm>
              <a:prstGeom prst="rect">
                <a:avLst/>
              </a:prstGeom>
              <a:blipFill>
                <a:blip r:embed="rId6"/>
                <a:stretch>
                  <a:fillRect l="-21053" r="-24561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/>
              <p:cNvSpPr txBox="1"/>
              <p:nvPr/>
            </p:nvSpPr>
            <p:spPr>
              <a:xfrm>
                <a:off x="3607468" y="2775597"/>
                <a:ext cx="3446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文字方塊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468" y="2775597"/>
                <a:ext cx="344646" cy="369332"/>
              </a:xfrm>
              <a:prstGeom prst="rect">
                <a:avLst/>
              </a:prstGeom>
              <a:blipFill>
                <a:blip r:embed="rId7"/>
                <a:stretch>
                  <a:fillRect l="-23214" r="-25000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/>
              <p:cNvSpPr txBox="1"/>
              <p:nvPr/>
            </p:nvSpPr>
            <p:spPr>
              <a:xfrm>
                <a:off x="5166369" y="2754147"/>
                <a:ext cx="3446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3" name="文字方塊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369" y="2754147"/>
                <a:ext cx="344646" cy="369332"/>
              </a:xfrm>
              <a:prstGeom prst="rect">
                <a:avLst/>
              </a:prstGeom>
              <a:blipFill>
                <a:blip r:embed="rId8"/>
                <a:stretch>
                  <a:fillRect l="-23214" r="-25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/>
              <p:cNvSpPr txBox="1"/>
              <p:nvPr/>
            </p:nvSpPr>
            <p:spPr>
              <a:xfrm>
                <a:off x="6479698" y="3575729"/>
                <a:ext cx="3446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文字方塊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698" y="3575729"/>
                <a:ext cx="344646" cy="369332"/>
              </a:xfrm>
              <a:prstGeom prst="rect">
                <a:avLst/>
              </a:prstGeom>
              <a:blipFill>
                <a:blip r:embed="rId9"/>
                <a:stretch>
                  <a:fillRect l="-23214" r="-25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7838414" y="2754147"/>
                <a:ext cx="3446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414" y="2754147"/>
                <a:ext cx="344646" cy="369332"/>
              </a:xfrm>
              <a:prstGeom prst="rect">
                <a:avLst/>
              </a:prstGeom>
              <a:blipFill>
                <a:blip r:embed="rId10"/>
                <a:stretch>
                  <a:fillRect l="-23214" r="-25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6" name="圖片 9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0898" y="241500"/>
            <a:ext cx="1661549" cy="2147474"/>
          </a:xfrm>
          <a:prstGeom prst="rect">
            <a:avLst/>
          </a:prstGeom>
        </p:spPr>
      </p:pic>
      <p:sp>
        <p:nvSpPr>
          <p:cNvPr id="99" name="手繪多邊形 110"/>
          <p:cNvSpPr/>
          <p:nvPr/>
        </p:nvSpPr>
        <p:spPr>
          <a:xfrm>
            <a:off x="8239951" y="2963459"/>
            <a:ext cx="1908007" cy="3101939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8332246" y="532228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400" baseline="30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48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/>
      <p:bldP spid="249" grpId="0" animBg="1"/>
      <p:bldP spid="251" grpId="0" animBg="1"/>
      <p:bldP spid="253" grpId="0" animBg="1"/>
      <p:bldP spid="254" grpId="0" animBg="1"/>
      <p:bldP spid="256" grpId="0" animBg="1"/>
      <p:bldP spid="262" grpId="0" animBg="1"/>
      <p:bldP spid="264" grpId="0" animBg="1"/>
      <p:bldP spid="265" grpId="0"/>
      <p:bldP spid="271" grpId="0" animBg="1"/>
      <p:bldP spid="272" grpId="0" animBg="1"/>
      <p:bldP spid="273" grpId="0" animBg="1"/>
      <p:bldP spid="274" grpId="0" animBg="1"/>
      <p:bldP spid="275" grpId="0" animBg="1"/>
      <p:bldP spid="285" grpId="0" animBg="1"/>
      <p:bldP spid="286" grpId="0" animBg="1"/>
      <p:bldP spid="93" grpId="0"/>
      <p:bldP spid="94" grpId="0"/>
      <p:bldP spid="95" grpId="0"/>
      <p:bldP spid="99" grpId="0" animBg="1"/>
      <p:bldP spid="10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3627577" y="2379784"/>
            <a:ext cx="720000" cy="36877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3550081" y="2347656"/>
            <a:ext cx="907572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endParaRPr lang="zh-TW" altLang="en-US" sz="2400" baseline="3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GRU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518949" y="468685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78823" y="471987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7074235" y="1033585"/>
            <a:ext cx="907572" cy="461665"/>
            <a:chOff x="3326306" y="1395097"/>
            <a:chExt cx="907572" cy="461665"/>
          </a:xfrm>
        </p:grpSpPr>
        <p:sp>
          <p:nvSpPr>
            <p:cNvPr id="23" name="矩形 22"/>
            <p:cNvSpPr/>
            <p:nvPr/>
          </p:nvSpPr>
          <p:spPr>
            <a:xfrm>
              <a:off x="3407878" y="1409486"/>
              <a:ext cx="720000" cy="43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3326306" y="1395097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sz="2400" baseline="30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5" name="直線單箭頭接點 24"/>
          <p:cNvCxnSpPr>
            <a:cxnSpLocks/>
          </p:cNvCxnSpPr>
          <p:nvPr/>
        </p:nvCxnSpPr>
        <p:spPr>
          <a:xfrm flipH="1" flipV="1">
            <a:off x="4852473" y="3433551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  <a:endCxn id="118" idx="2"/>
          </p:cNvCxnSpPr>
          <p:nvPr/>
        </p:nvCxnSpPr>
        <p:spPr>
          <a:xfrm flipV="1">
            <a:off x="4335810" y="2570254"/>
            <a:ext cx="1591169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向下箭號 161"/>
          <p:cNvSpPr/>
          <p:nvPr/>
        </p:nvSpPr>
        <p:spPr>
          <a:xfrm flipV="1">
            <a:off x="7316439" y="1553134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向下箭號 165"/>
          <p:cNvSpPr/>
          <p:nvPr/>
        </p:nvSpPr>
        <p:spPr>
          <a:xfrm rot="18993628" flipV="1">
            <a:off x="4942948" y="5087568"/>
            <a:ext cx="438150" cy="872768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手繪多邊形 4"/>
          <p:cNvSpPr/>
          <p:nvPr/>
        </p:nvSpPr>
        <p:spPr>
          <a:xfrm>
            <a:off x="4368543" y="2580725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1" name="直線單箭頭接點 80"/>
          <p:cNvCxnSpPr>
            <a:cxnSpLocks/>
          </p:cNvCxnSpPr>
          <p:nvPr/>
        </p:nvCxnSpPr>
        <p:spPr>
          <a:xfrm flipV="1">
            <a:off x="7510106" y="3907932"/>
            <a:ext cx="0" cy="9263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4739635" y="5896672"/>
            <a:ext cx="1720252" cy="480851"/>
            <a:chOff x="4853681" y="5907782"/>
            <a:chExt cx="1720252" cy="480851"/>
          </a:xfrm>
        </p:grpSpPr>
        <p:grpSp>
          <p:nvGrpSpPr>
            <p:cNvPr id="4" name="群組 3"/>
            <p:cNvGrpSpPr/>
            <p:nvPr/>
          </p:nvGrpSpPr>
          <p:grpSpPr>
            <a:xfrm>
              <a:off x="5666361" y="5926968"/>
              <a:ext cx="907572" cy="461665"/>
              <a:chOff x="4765592" y="6396335"/>
              <a:chExt cx="907572" cy="461665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823114" y="6442783"/>
                <a:ext cx="720000" cy="36877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文字方塊 5"/>
              <p:cNvSpPr txBox="1"/>
              <p:nvPr/>
            </p:nvSpPr>
            <p:spPr>
              <a:xfrm>
                <a:off x="4765592" y="639633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8" name="矩形 97"/>
            <p:cNvSpPr/>
            <p:nvPr/>
          </p:nvSpPr>
          <p:spPr>
            <a:xfrm>
              <a:off x="4913487" y="5954231"/>
              <a:ext cx="720000" cy="36877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4853681" y="5907782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05" name="直線單箭頭接點 104"/>
          <p:cNvCxnSpPr>
            <a:cxnSpLocks/>
          </p:cNvCxnSpPr>
          <p:nvPr/>
        </p:nvCxnSpPr>
        <p:spPr>
          <a:xfrm flipV="1">
            <a:off x="4033253" y="2814674"/>
            <a:ext cx="0" cy="332394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86" y="1607763"/>
            <a:ext cx="1927419" cy="1722631"/>
          </a:xfrm>
          <a:prstGeom prst="rect">
            <a:avLst/>
          </a:prstGeom>
        </p:spPr>
      </p:pic>
      <p:sp>
        <p:nvSpPr>
          <p:cNvPr id="83" name="矩形 82"/>
          <p:cNvSpPr/>
          <p:nvPr/>
        </p:nvSpPr>
        <p:spPr>
          <a:xfrm>
            <a:off x="7175514" y="4726826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h'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4" name="直線單箭頭接點 83"/>
          <p:cNvCxnSpPr>
            <a:cxnSpLocks/>
          </p:cNvCxnSpPr>
          <p:nvPr/>
        </p:nvCxnSpPr>
        <p:spPr>
          <a:xfrm flipV="1">
            <a:off x="4059536" y="6145819"/>
            <a:ext cx="69108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>
            <a:off x="4614594" y="2967626"/>
            <a:ext cx="438150" cy="438150"/>
            <a:chOff x="6656524" y="2699227"/>
            <a:chExt cx="438150" cy="438150"/>
          </a:xfrm>
        </p:grpSpPr>
        <p:sp>
          <p:nvSpPr>
            <p:cNvPr id="86" name="橢圓 85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字方塊 86"/>
                <p:cNvSpPr txBox="1"/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7" name="文字方塊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3214" r="-25000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" name="群組 87"/>
          <p:cNvGrpSpPr/>
          <p:nvPr/>
        </p:nvGrpSpPr>
        <p:grpSpPr>
          <a:xfrm>
            <a:off x="7125110" y="5915858"/>
            <a:ext cx="907572" cy="461665"/>
            <a:chOff x="4765592" y="6396335"/>
            <a:chExt cx="907572" cy="461665"/>
          </a:xfrm>
        </p:grpSpPr>
        <p:sp>
          <p:nvSpPr>
            <p:cNvPr id="89" name="矩形 88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1" name="向下箭號 162"/>
          <p:cNvSpPr/>
          <p:nvPr/>
        </p:nvSpPr>
        <p:spPr>
          <a:xfrm flipV="1">
            <a:off x="7308946" y="5274595"/>
            <a:ext cx="438150" cy="550705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向下箭號 162"/>
          <p:cNvSpPr/>
          <p:nvPr/>
        </p:nvSpPr>
        <p:spPr>
          <a:xfrm rot="7262412" flipV="1">
            <a:off x="5921523" y="2770685"/>
            <a:ext cx="438150" cy="2421714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直線單箭頭接點 114"/>
          <p:cNvCxnSpPr>
            <a:cxnSpLocks/>
            <a:endCxn id="119" idx="2"/>
          </p:cNvCxnSpPr>
          <p:nvPr/>
        </p:nvCxnSpPr>
        <p:spPr>
          <a:xfrm flipV="1">
            <a:off x="6120147" y="2744309"/>
            <a:ext cx="33568" cy="19594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/>
          <p:cNvCxnSpPr>
            <a:cxnSpLocks/>
          </p:cNvCxnSpPr>
          <p:nvPr/>
        </p:nvCxnSpPr>
        <p:spPr>
          <a:xfrm>
            <a:off x="6168650" y="3676496"/>
            <a:ext cx="1068342" cy="89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群組 116"/>
          <p:cNvGrpSpPr/>
          <p:nvPr/>
        </p:nvGrpSpPr>
        <p:grpSpPr>
          <a:xfrm>
            <a:off x="5926979" y="2351179"/>
            <a:ext cx="438150" cy="438150"/>
            <a:chOff x="6656524" y="2699227"/>
            <a:chExt cx="438150" cy="438150"/>
          </a:xfrm>
        </p:grpSpPr>
        <p:sp>
          <p:nvSpPr>
            <p:cNvPr id="118" name="橢圓 117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字方塊 118"/>
                <p:cNvSpPr txBox="1"/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9" name="文字方塊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1053" r="-24561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群組 119"/>
          <p:cNvGrpSpPr/>
          <p:nvPr/>
        </p:nvGrpSpPr>
        <p:grpSpPr>
          <a:xfrm>
            <a:off x="7291031" y="3445312"/>
            <a:ext cx="438150" cy="438150"/>
            <a:chOff x="6656524" y="2699227"/>
            <a:chExt cx="438150" cy="438150"/>
          </a:xfrm>
        </p:grpSpPr>
        <p:sp>
          <p:nvSpPr>
            <p:cNvPr id="121" name="橢圓 120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字方塊 121"/>
                <p:cNvSpPr txBox="1"/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2" name="文字方塊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3214" r="-25000" b="-1967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/>
          <p:cNvSpPr txBox="1"/>
          <p:nvPr/>
        </p:nvSpPr>
        <p:spPr>
          <a:xfrm>
            <a:off x="6621629" y="3198250"/>
            <a:ext cx="705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3" name="群組 122"/>
          <p:cNvGrpSpPr/>
          <p:nvPr/>
        </p:nvGrpSpPr>
        <p:grpSpPr>
          <a:xfrm>
            <a:off x="7294279" y="2359414"/>
            <a:ext cx="438150" cy="438150"/>
            <a:chOff x="6656524" y="2699227"/>
            <a:chExt cx="438150" cy="438150"/>
          </a:xfrm>
        </p:grpSpPr>
        <p:sp>
          <p:nvSpPr>
            <p:cNvPr id="124" name="橢圓 123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字方塊 124"/>
                <p:cNvSpPr txBox="1"/>
                <p:nvPr/>
              </p:nvSpPr>
              <p:spPr>
                <a:xfrm>
                  <a:off x="6766595" y="2808578"/>
                  <a:ext cx="288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5" name="文字方塊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854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1277" r="-23404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3" name="直線單箭頭接點 92"/>
          <p:cNvCxnSpPr>
            <a:cxnSpLocks/>
            <a:stCxn id="90" idx="1"/>
          </p:cNvCxnSpPr>
          <p:nvPr/>
        </p:nvCxnSpPr>
        <p:spPr>
          <a:xfrm flipH="1">
            <a:off x="6349900" y="6146691"/>
            <a:ext cx="775210" cy="4866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向下箭號 165"/>
          <p:cNvSpPr/>
          <p:nvPr/>
        </p:nvSpPr>
        <p:spPr>
          <a:xfrm rot="2321610" flipV="1">
            <a:off x="5701334" y="5104334"/>
            <a:ext cx="438150" cy="820692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1" name="直線單箭頭接點 100"/>
          <p:cNvCxnSpPr>
            <a:cxnSpLocks/>
          </p:cNvCxnSpPr>
          <p:nvPr/>
        </p:nvCxnSpPr>
        <p:spPr>
          <a:xfrm>
            <a:off x="6419437" y="2580725"/>
            <a:ext cx="8466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>
            <a:cxnSpLocks/>
          </p:cNvCxnSpPr>
          <p:nvPr/>
        </p:nvCxnSpPr>
        <p:spPr>
          <a:xfrm flipV="1">
            <a:off x="7498694" y="2811956"/>
            <a:ext cx="0" cy="6019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群組 34"/>
          <p:cNvGrpSpPr/>
          <p:nvPr/>
        </p:nvGrpSpPr>
        <p:grpSpPr>
          <a:xfrm>
            <a:off x="7775957" y="2335777"/>
            <a:ext cx="1368043" cy="461665"/>
            <a:chOff x="7775957" y="2350291"/>
            <a:chExt cx="1368043" cy="461665"/>
          </a:xfrm>
        </p:grpSpPr>
        <p:grpSp>
          <p:nvGrpSpPr>
            <p:cNvPr id="96" name="群組 95"/>
            <p:cNvGrpSpPr/>
            <p:nvPr/>
          </p:nvGrpSpPr>
          <p:grpSpPr>
            <a:xfrm>
              <a:off x="8236428" y="2350291"/>
              <a:ext cx="907572" cy="461665"/>
              <a:chOff x="4440136" y="3005198"/>
              <a:chExt cx="907572" cy="461665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4488246" y="3051646"/>
                <a:ext cx="720000" cy="36877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文字方塊 94"/>
              <p:cNvSpPr txBox="1"/>
              <p:nvPr/>
            </p:nvSpPr>
            <p:spPr>
              <a:xfrm>
                <a:off x="4440136" y="3005198"/>
                <a:ext cx="907572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2400" baseline="30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TW" altLang="en-US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04" name="直線單箭頭接點 103"/>
            <p:cNvCxnSpPr>
              <a:cxnSpLocks/>
            </p:cNvCxnSpPr>
            <p:nvPr/>
          </p:nvCxnSpPr>
          <p:spPr>
            <a:xfrm>
              <a:off x="7775957" y="2607264"/>
              <a:ext cx="51345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矩形 35"/>
          <p:cNvSpPr/>
          <p:nvPr/>
        </p:nvSpPr>
        <p:spPr>
          <a:xfrm>
            <a:off x="4049175" y="4248366"/>
            <a:ext cx="764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5100997" y="4264116"/>
            <a:ext cx="10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108"/>
              <p:cNvSpPr txBox="1"/>
              <p:nvPr/>
            </p:nvSpPr>
            <p:spPr>
              <a:xfrm>
                <a:off x="2445579" y="1006681"/>
                <a:ext cx="42243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9" name="文字方塊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579" y="1006681"/>
                <a:ext cx="4224362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>
            <a:extLst>
              <a:ext uri="{FF2B5EF4-FFF2-40B4-BE49-F238E27FC236}">
                <a16:creationId xmlns:a16="http://schemas.microsoft.com/office/drawing/2014/main" id="{B99EDC76-06CF-40A4-BDF0-893DAEE9C6B9}"/>
              </a:ext>
            </a:extLst>
          </p:cNvPr>
          <p:cNvGrpSpPr/>
          <p:nvPr/>
        </p:nvGrpSpPr>
        <p:grpSpPr>
          <a:xfrm>
            <a:off x="441903" y="3256427"/>
            <a:ext cx="3445367" cy="3155791"/>
            <a:chOff x="441903" y="3256427"/>
            <a:chExt cx="3445367" cy="3155791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03" y="3256427"/>
              <a:ext cx="3445367" cy="315579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60A3714-D1F2-48A8-A24B-B2A5F398AAE7}"/>
                </a:ext>
              </a:extLst>
            </p:cNvPr>
            <p:cNvSpPr/>
            <p:nvPr/>
          </p:nvSpPr>
          <p:spPr>
            <a:xfrm>
              <a:off x="2222500" y="4302216"/>
              <a:ext cx="393700" cy="2697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549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8" grpId="0" animBg="1"/>
      <p:bldP spid="13" grpId="0" animBg="1"/>
      <p:bldP spid="30" grpId="0" animBg="1"/>
      <p:bldP spid="33" grpId="0" animBg="1"/>
      <p:bldP spid="45" grpId="0" animBg="1"/>
      <p:bldP spid="83" grpId="0" animBg="1"/>
      <p:bldP spid="91" grpId="0" animBg="1"/>
      <p:bldP spid="92" grpId="0" animBg="1"/>
      <p:bldP spid="29" grpId="0"/>
      <p:bldP spid="100" grpId="0" animBg="1"/>
      <p:bldP spid="36" grpId="0"/>
      <p:bldP spid="108" grpId="0"/>
      <p:bldP spid="10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LSTM: A Search Space Odyssey </a:t>
            </a:r>
            <a:endParaRPr lang="zh-CN" altLang="en-US" dirty="0"/>
          </a:p>
        </p:txBody>
      </p:sp>
      <p:pic>
        <p:nvPicPr>
          <p:cNvPr id="8" name="圖片 3">
            <a:extLst>
              <a:ext uri="{FF2B5EF4-FFF2-40B4-BE49-F238E27FC236}">
                <a16:creationId xmlns:a16="http://schemas.microsoft.com/office/drawing/2014/main" id="{B6A6BA75-AEC0-4A62-8B36-DEB3FEAAF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9344" y="930275"/>
            <a:ext cx="5555787" cy="552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2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32" y="2203871"/>
            <a:ext cx="3743325" cy="25050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206" y="1222888"/>
            <a:ext cx="4333875" cy="37338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18332" y="4892702"/>
            <a:ext cx="82867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LSTM works well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Simply LSTM: coupling input and forget gate, removing peephole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Forget gate is critical for performance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gate activation function is critical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LSTM: A Search Space Odyssey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80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Nested LSTM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AutoShape 2" descr="lstm vs nlstm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4" descr="lstm vs nlstm"/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308304" cy="386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59A76D7-E4B8-436B-BD2D-B171C30D136B}"/>
              </a:ext>
            </a:extLst>
          </p:cNvPr>
          <p:cNvSpPr/>
          <p:nvPr/>
        </p:nvSpPr>
        <p:spPr>
          <a:xfrm>
            <a:off x="566738" y="6200049"/>
            <a:ext cx="56697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Moniz J R A, Krueger D. Nested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lstms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[J].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arXiv:1801.10308, 2018.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44454111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err="1"/>
              <a:t>RNN</a:t>
            </a:r>
            <a:r>
              <a:rPr lang="en-US" altLang="zh-CN" cap="none" dirty="0"/>
              <a:t> for NLP</a:t>
            </a:r>
            <a:endParaRPr lang="zh-CN" altLang="en-US" cap="none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7162800" y="6597650"/>
            <a:ext cx="1981200" cy="195263"/>
          </a:xfrm>
        </p:spPr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339727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NLP is full of sequential data</a:t>
            </a:r>
          </a:p>
          <a:p>
            <a:pPr lvl="1"/>
            <a:r>
              <a:rPr lang="en-US" altLang="zh-CN" dirty="0"/>
              <a:t>Words in sentences</a:t>
            </a:r>
          </a:p>
          <a:p>
            <a:pPr lvl="1"/>
            <a:r>
              <a:rPr lang="en-US" altLang="zh-CN" dirty="0"/>
              <a:t>Characters in words</a:t>
            </a:r>
          </a:p>
          <a:p>
            <a:pPr lvl="1"/>
            <a:r>
              <a:rPr lang="en-US" altLang="zh-CN" dirty="0"/>
              <a:t>Sentences in discourse</a:t>
            </a:r>
          </a:p>
          <a:p>
            <a:pPr lvl="1"/>
            <a:r>
              <a:rPr lang="en-US" altLang="zh-CN" dirty="0"/>
              <a:t>…</a:t>
            </a:r>
          </a:p>
          <a:p>
            <a:r>
              <a:rPr lang="en-US" altLang="zh-CN" dirty="0"/>
              <a:t>RNNs is good at capturing long-distance dependencies. E.g.,</a:t>
            </a:r>
          </a:p>
          <a:p>
            <a:pPr marL="0" indent="0">
              <a:buNone/>
            </a:pPr>
            <a:r>
              <a:rPr lang="en-US" altLang="zh-CN" dirty="0"/>
              <a:t>1. Agreement in number, gender, etc.</a:t>
            </a:r>
          </a:p>
          <a:p>
            <a:pPr lvl="1"/>
            <a:r>
              <a:rPr lang="en-US" altLang="zh-CN" b="1" dirty="0"/>
              <a:t>He</a:t>
            </a:r>
            <a:r>
              <a:rPr lang="en-US" altLang="zh-CN" dirty="0"/>
              <a:t> does not have very much confidence in </a:t>
            </a:r>
            <a:r>
              <a:rPr lang="en-US" altLang="zh-CN" b="1" dirty="0"/>
              <a:t>himself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b="1" dirty="0"/>
              <a:t>She</a:t>
            </a:r>
            <a:r>
              <a:rPr lang="en-US" altLang="zh-CN" dirty="0"/>
              <a:t> does not have very much confidence in </a:t>
            </a:r>
            <a:r>
              <a:rPr lang="en-US" altLang="zh-CN" b="1" dirty="0"/>
              <a:t>herself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en-US" altLang="zh-CN" dirty="0" err="1"/>
              <a:t>Selectional</a:t>
            </a:r>
            <a:r>
              <a:rPr lang="en-US" altLang="zh-CN" dirty="0"/>
              <a:t> preference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b="1" dirty="0"/>
              <a:t>reign</a:t>
            </a:r>
            <a:r>
              <a:rPr lang="en-US" altLang="zh-CN" dirty="0"/>
              <a:t> has lasted as long as the life of the </a:t>
            </a:r>
            <a:r>
              <a:rPr lang="en-US" altLang="zh-CN" b="1" dirty="0"/>
              <a:t>queen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b="1" dirty="0"/>
              <a:t>rain</a:t>
            </a:r>
            <a:r>
              <a:rPr lang="en-US" altLang="zh-CN" dirty="0"/>
              <a:t> has lasted as long as the life of the </a:t>
            </a:r>
            <a:r>
              <a:rPr lang="en-US" altLang="zh-CN" b="1" dirty="0"/>
              <a:t>clouds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r>
              <a:rPr lang="en-US" altLang="zh-CN" dirty="0"/>
              <a:t>3. What is the referent of “it”?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b="1" dirty="0">
                <a:solidFill>
                  <a:srgbClr val="FF0000"/>
                </a:solidFill>
              </a:rPr>
              <a:t>trophy</a:t>
            </a:r>
            <a:r>
              <a:rPr lang="en-US" altLang="zh-CN" dirty="0"/>
              <a:t> would not fit in the brown suitcase because it was too </a:t>
            </a:r>
            <a:r>
              <a:rPr lang="en-US" altLang="zh-CN" b="1" dirty="0"/>
              <a:t>big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The trophy would not fit in the brown </a:t>
            </a:r>
            <a:r>
              <a:rPr lang="en-US" altLang="zh-CN" b="1" dirty="0">
                <a:solidFill>
                  <a:srgbClr val="FF0000"/>
                </a:solidFill>
              </a:rPr>
              <a:t>suitcase</a:t>
            </a:r>
            <a:r>
              <a:rPr lang="en-US" altLang="zh-CN" dirty="0"/>
              <a:t> because it was too </a:t>
            </a:r>
            <a:r>
              <a:rPr lang="en-US" altLang="zh-CN" b="1" dirty="0"/>
              <a:t>small</a:t>
            </a:r>
            <a:r>
              <a:rPr lang="en-US" altLang="zh-CN" dirty="0"/>
              <a:t>.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Long-distance Dependencies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216A72-0D30-43B7-A635-EEF5AA1EC95F}"/>
              </a:ext>
            </a:extLst>
          </p:cNvPr>
          <p:cNvSpPr/>
          <p:nvPr/>
        </p:nvSpPr>
        <p:spPr>
          <a:xfrm>
            <a:off x="1043608" y="6105243"/>
            <a:ext cx="80375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CN" sz="1100" dirty="0"/>
              <a:t>From Winograd Schema Challenge: http://commonsensereasoning.org/winograd.html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05068950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Unrolling in Time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5A3040A-7584-4849-9AEF-6E246C5B4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7" y="1335690"/>
            <a:ext cx="8001000" cy="5522310"/>
          </a:xfrm>
        </p:spPr>
        <p:txBody>
          <a:bodyPr/>
          <a:lstStyle/>
          <a:p>
            <a:r>
              <a:rPr lang="en-US" altLang="zh-CN" dirty="0"/>
              <a:t>What does processing a sequence look like?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8D337F5-E47C-4C96-8A7C-4AB6F3914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2200275"/>
            <a:ext cx="68294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8024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0CBA983-1164-447E-95CF-A61DA8C7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144" y="2032118"/>
            <a:ext cx="4461899" cy="168491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Can RNNs Do?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Represent a sentence</a:t>
            </a:r>
          </a:p>
          <a:p>
            <a:pPr lvl="1"/>
            <a:r>
              <a:rPr lang="en-US" altLang="zh-CN" dirty="0"/>
              <a:t>Read whole sentence, make a prediction</a:t>
            </a:r>
          </a:p>
          <a:p>
            <a:pPr lvl="1"/>
            <a:r>
              <a:rPr lang="en-US" altLang="zh-CN" b="1" dirty="0"/>
              <a:t>Sentence classification (assignment 1)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Conditioned generation, Retrieval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Represent a context within a sentence</a:t>
            </a:r>
          </a:p>
          <a:p>
            <a:pPr lvl="1"/>
            <a:r>
              <a:rPr lang="en-US" altLang="zh-CN" dirty="0"/>
              <a:t>Read context up until that point</a:t>
            </a:r>
          </a:p>
          <a:p>
            <a:pPr lvl="1"/>
            <a:r>
              <a:rPr lang="en-US" altLang="zh-CN" dirty="0"/>
              <a:t>Tagging, Language Modeling, Calculating Representations for Parsing, etc.</a:t>
            </a:r>
          </a:p>
          <a:p>
            <a:pPr lvl="1"/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A191BB-A0A7-4084-8A98-E61611B4D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144" y="4669447"/>
            <a:ext cx="4461899" cy="163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16061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0963" y="188640"/>
            <a:ext cx="8033287" cy="576064"/>
          </a:xfrm>
        </p:spPr>
        <p:txBody>
          <a:bodyPr/>
          <a:lstStyle/>
          <a:p>
            <a:r>
              <a:rPr lang="en-US" altLang="zh-TW" dirty="0"/>
              <a:t>Variants of Neural Networks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734292" y="1080655"/>
          <a:ext cx="7467599" cy="4475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784796" y="3429000"/>
            <a:ext cx="7366589" cy="16316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D7342F6-80CC-4F40-AF5F-A7379161B1D3}"/>
              </a:ext>
            </a:extLst>
          </p:cNvPr>
          <p:cNvSpPr/>
          <p:nvPr/>
        </p:nvSpPr>
        <p:spPr>
          <a:xfrm>
            <a:off x="3333367" y="4404405"/>
            <a:ext cx="4572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with Memory</a:t>
            </a:r>
            <a:endParaRPr lang="zh-TW" alt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6434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DE029D-1AF1-4B65-9765-03C10611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125" dirty="0"/>
              <a:t>What </a:t>
            </a:r>
            <a:r>
              <a:rPr lang="en-US" altLang="zh-CN" spc="110" dirty="0"/>
              <a:t>can </a:t>
            </a:r>
            <a:r>
              <a:rPr lang="en-US" altLang="zh-CN" spc="-180" dirty="0"/>
              <a:t>LSTMs Lea</a:t>
            </a:r>
            <a:r>
              <a:rPr lang="en-US" altLang="zh-CN" spc="125" dirty="0"/>
              <a:t>r</a:t>
            </a:r>
            <a:r>
              <a:rPr lang="en-US" altLang="zh-CN" spc="-195" dirty="0"/>
              <a:t>n?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83F4E88-C2C1-47A2-94AB-745323A16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638" y="1629569"/>
            <a:ext cx="7315200" cy="4124325"/>
          </a:xfrm>
          <a:prstGeom prst="rect">
            <a:avLst/>
          </a:prstGeo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4C96B9-A785-402F-A922-3825EA75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F7C502-B9C3-4C84-B4A0-98A179C9E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C193E2-EF23-40A8-B2A0-1B952EBC5098}"/>
              </a:ext>
            </a:extLst>
          </p:cNvPr>
          <p:cNvSpPr/>
          <p:nvPr/>
        </p:nvSpPr>
        <p:spPr>
          <a:xfrm>
            <a:off x="566738" y="6156012"/>
            <a:ext cx="28950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http://lstm.seas.harvard.edu/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18592137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Encoder-decoder Models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73729F7-C164-45E4-93C4-1CB15E922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188" y="1013762"/>
            <a:ext cx="8001000" cy="5292000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540962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Attention</a:t>
            </a:r>
            <a:endParaRPr lang="zh-CN" altLang="en-US" cap="none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7162800" y="6597650"/>
            <a:ext cx="1981200" cy="195263"/>
          </a:xfrm>
        </p:spPr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026" name="Picture 2" descr="ç¸å³å¾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4804"/>
            <a:ext cx="7344816" cy="385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154130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endParaRPr lang="zh-CN" altLang="en-US" dirty="0"/>
          </a:p>
        </p:txBody>
      </p:sp>
      <p:pic>
        <p:nvPicPr>
          <p:cNvPr id="2052" name="Picture 4" descr="ç¸å³å¾ç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1"/>
          <a:stretch/>
        </p:blipFill>
        <p:spPr bwMode="auto">
          <a:xfrm>
            <a:off x="1308398" y="2492896"/>
            <a:ext cx="5976664" cy="397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img-blog.csdn.net/20180627114052268?watermark/2/text/aHR0cHM6Ly9ibG9nLmNzZG4ubmV0L2hwdWxmYw==/font/5a6L5L2T/fontsize/400/fill/I0JBQkFCMA==/dissolve/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0728"/>
            <a:ext cx="2826300" cy="202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7" t="7465" r="11215" b="3996"/>
          <a:stretch/>
        </p:blipFill>
        <p:spPr bwMode="auto">
          <a:xfrm>
            <a:off x="5829300" y="476672"/>
            <a:ext cx="3314700" cy="27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915385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0AB3A-4EBF-4AC2-ACAC-7CA46C471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FFEFBB-B34F-4596-A20F-3632CF975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D2D76F-C25B-456D-B79D-56D5FF806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A1D660-B1E3-4A2C-A669-9E077814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997" y="3762855"/>
            <a:ext cx="6285498" cy="28344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4D1A0A-764C-443F-B5A4-5B3A2649C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438" y="950746"/>
            <a:ext cx="6288496" cy="281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33787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r>
              <a:rPr lang="en-US" altLang="zh-CN" dirty="0"/>
              <a:t>Encode each word in the sentence into a vector</a:t>
            </a:r>
          </a:p>
          <a:p>
            <a:endParaRPr lang="en-US" altLang="zh-CN" dirty="0"/>
          </a:p>
          <a:p>
            <a:r>
              <a:rPr lang="en-US" altLang="zh-CN" dirty="0"/>
              <a:t>When decoding, perform a linear combination of these vectors, weighted by “attention weights”</a:t>
            </a:r>
          </a:p>
          <a:p>
            <a:endParaRPr lang="en-US" altLang="zh-CN" dirty="0"/>
          </a:p>
          <a:p>
            <a:r>
              <a:rPr lang="en-US" altLang="zh-CN" dirty="0"/>
              <a:t>Use this combination in picking the next word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AutoShape 2" descr="https://distill.pub/2016/augmented-rnns/assets/show-attend-tell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05064"/>
            <a:ext cx="8487891" cy="1708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039788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Calculating Attention 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r>
              <a:rPr lang="en-US" altLang="zh-CN" dirty="0"/>
              <a:t>Use “query” vector (decoder state) and “key” vectors (all encoder states)</a:t>
            </a:r>
          </a:p>
          <a:p>
            <a:r>
              <a:rPr lang="en-US" altLang="zh-CN" dirty="0"/>
              <a:t>For each query-key pair, calculate weight</a:t>
            </a:r>
          </a:p>
          <a:p>
            <a:r>
              <a:rPr lang="en-US" altLang="zh-CN" dirty="0"/>
              <a:t>Normalize to add to one using softmax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54DE63-DF2A-4F3E-B102-2BCD0636C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418" y="2708920"/>
            <a:ext cx="6717639" cy="32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74278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Calculating Attention 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r>
              <a:rPr lang="en-US" altLang="zh-CN" dirty="0"/>
              <a:t>Combine together value vectors (usually encoder states, like key vectors) by taking the weighted sum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 this in any part of the model you like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08392D-DDE3-4F59-B2FF-44CF961B4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364" y="2110879"/>
            <a:ext cx="5061272" cy="263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98130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Graphical Example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190AB47-C2B0-478E-982F-639662A03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1312" y="1700808"/>
            <a:ext cx="7693088" cy="3672408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777355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Score Functions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/>
                  <a:t>Note: q is the query and k is the key</a:t>
                </a:r>
              </a:p>
              <a:p>
                <a:endParaRPr lang="fr-FR" altLang="zh-CN" b="1" dirty="0"/>
              </a:p>
              <a:p>
                <a:r>
                  <a:rPr lang="fr-FR" altLang="zh-CN" b="1" dirty="0"/>
                  <a:t>Multi-layer Perceptron </a:t>
                </a:r>
                <a:r>
                  <a:rPr lang="fr-FR" altLang="zh-CN" dirty="0"/>
                  <a:t>(Bahdanau et al. 2015)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endParaRPr lang="fr-FR" altLang="zh-CN" dirty="0"/>
              </a:p>
              <a:p>
                <a:pPr lvl="1"/>
                <a:r>
                  <a:rPr lang="en-US" altLang="zh-CN" dirty="0"/>
                  <a:t>Flexible, often very good with large data</a:t>
                </a:r>
              </a:p>
              <a:p>
                <a:r>
                  <a:rPr lang="da-DK" altLang="zh-CN" b="1" dirty="0"/>
                  <a:t>Bilinear</a:t>
                </a:r>
                <a:r>
                  <a:rPr lang="da-DK" altLang="zh-CN" dirty="0"/>
                  <a:t> (Luong et al. 2015)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𝑊𝑘</m:t>
                    </m:r>
                  </m:oMath>
                </a14:m>
                <a:endParaRPr lang="en-US" altLang="zh-CN" b="0" dirty="0"/>
              </a:p>
              <a:p>
                <a:r>
                  <a:rPr lang="fr-FR" altLang="zh-CN" b="1" dirty="0"/>
                  <a:t>Dot Product </a:t>
                </a:r>
                <a:r>
                  <a:rPr lang="fr-FR" altLang="zh-CN" dirty="0"/>
                  <a:t>(Luong et al. 2015)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b="0" dirty="0"/>
              </a:p>
              <a:p>
                <a:pPr lvl="1"/>
                <a:r>
                  <a:rPr lang="en-US" altLang="zh-CN" dirty="0"/>
                  <a:t>No parameters! </a:t>
                </a:r>
                <a:r>
                  <a:rPr lang="en-US" altLang="zh-CN" b="1" dirty="0"/>
                  <a:t>But requires sizes to be the same</a:t>
                </a:r>
                <a:r>
                  <a:rPr lang="en-US" altLang="zh-CN" dirty="0"/>
                  <a:t>.</a:t>
                </a:r>
              </a:p>
              <a:p>
                <a:r>
                  <a:rPr lang="en-US" altLang="zh-CN" b="1" dirty="0"/>
                  <a:t>Scaled Dot Product </a:t>
                </a:r>
                <a:r>
                  <a:rPr lang="en-US" altLang="zh-CN" dirty="0"/>
                  <a:t>(Vaswani et al. 2017)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rad>
                      </m:den>
                    </m:f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Problem: scale of dot product increases as dimensions get larger</a:t>
                </a:r>
              </a:p>
              <a:p>
                <a:pPr lvl="1"/>
                <a:r>
                  <a:rPr lang="en-US" altLang="zh-CN" dirty="0"/>
                  <a:t>Fix: scale by size of the vector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38" t="-6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6194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Recurrent Neural Network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Given function f: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67" t="-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/>
          <p:cNvSpPr/>
          <p:nvPr/>
        </p:nvSpPr>
        <p:spPr>
          <a:xfrm>
            <a:off x="1537576" y="3693673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72378" y="3693672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892245" y="3716820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537576" y="2808244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537576" y="5015797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直線單箭頭接點 39"/>
          <p:cNvCxnSpPr>
            <a:cxnSpLocks/>
          </p:cNvCxnSpPr>
          <p:nvPr/>
        </p:nvCxnSpPr>
        <p:spPr>
          <a:xfrm>
            <a:off x="1131175" y="416555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cxnSpLocks/>
          </p:cNvCxnSpPr>
          <p:nvPr/>
        </p:nvCxnSpPr>
        <p:spPr>
          <a:xfrm>
            <a:off x="2502777" y="418248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cxnSpLocks/>
          </p:cNvCxnSpPr>
          <p:nvPr/>
        </p:nvCxnSpPr>
        <p:spPr>
          <a:xfrm rot="16200000">
            <a:off x="1825441" y="348557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cxnSpLocks/>
          </p:cNvCxnSpPr>
          <p:nvPr/>
        </p:nvCxnSpPr>
        <p:spPr>
          <a:xfrm rot="16200000">
            <a:off x="1825441" y="481973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3823580" y="3722649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178249" y="3745796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823580" y="2837220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823580" y="5044773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直線單箭頭接點 47"/>
          <p:cNvCxnSpPr>
            <a:cxnSpLocks/>
          </p:cNvCxnSpPr>
          <p:nvPr/>
        </p:nvCxnSpPr>
        <p:spPr>
          <a:xfrm>
            <a:off x="3417179" y="419453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cxnSpLocks/>
          </p:cNvCxnSpPr>
          <p:nvPr/>
        </p:nvCxnSpPr>
        <p:spPr>
          <a:xfrm>
            <a:off x="4788781" y="4211463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cxnSpLocks/>
          </p:cNvCxnSpPr>
          <p:nvPr/>
        </p:nvCxnSpPr>
        <p:spPr>
          <a:xfrm rot="16200000">
            <a:off x="4111445" y="351455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cxnSpLocks/>
          </p:cNvCxnSpPr>
          <p:nvPr/>
        </p:nvCxnSpPr>
        <p:spPr>
          <a:xfrm rot="16200000">
            <a:off x="4111445" y="484871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6143450" y="3727537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498119" y="3750684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143450" y="2842108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143450" y="5049661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直線單箭頭接點 55"/>
          <p:cNvCxnSpPr>
            <a:cxnSpLocks/>
          </p:cNvCxnSpPr>
          <p:nvPr/>
        </p:nvCxnSpPr>
        <p:spPr>
          <a:xfrm>
            <a:off x="5737049" y="419941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cxnSpLocks/>
          </p:cNvCxnSpPr>
          <p:nvPr/>
        </p:nvCxnSpPr>
        <p:spPr>
          <a:xfrm>
            <a:off x="7108651" y="421635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cxnSpLocks/>
          </p:cNvCxnSpPr>
          <p:nvPr/>
        </p:nvCxnSpPr>
        <p:spPr>
          <a:xfrm rot="16200000">
            <a:off x="6431315" y="351944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cxnSpLocks/>
          </p:cNvCxnSpPr>
          <p:nvPr/>
        </p:nvCxnSpPr>
        <p:spPr>
          <a:xfrm rot="16200000">
            <a:off x="6431315" y="4853603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8085937" y="3897728"/>
            <a:ext cx="931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1298877" y="5693715"/>
            <a:ext cx="6546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matter how long the input/output sequence is, we only need one function f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5684595" y="1647932"/>
            <a:ext cx="324839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and h’ are vectors with the same dimension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76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44" grpId="0" animBg="1"/>
      <p:bldP spid="45" grpId="0" animBg="1"/>
      <p:bldP spid="46" grpId="0" animBg="1"/>
      <p:bldP spid="52" grpId="0" animBg="1"/>
      <p:bldP spid="53" grpId="0" animBg="1"/>
      <p:bldP spid="54" grpId="0" animBg="1"/>
      <p:bldP spid="60" grpId="0"/>
      <p:bldP spid="72" grpId="0"/>
      <p:bldP spid="6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7D0DF-5C23-4DBD-B51C-AF1051D33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Variants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D08B7D-A856-4A7D-9387-0467A218E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Copying mechanism [Gu et al. 2016]</a:t>
            </a:r>
          </a:p>
          <a:p>
            <a:r>
              <a:rPr lang="en-US" altLang="zh-CN" dirty="0"/>
              <a:t>Attend to the previous words (input, output) [</a:t>
            </a:r>
            <a:r>
              <a:rPr lang="en-US" altLang="zh-CN" dirty="0" err="1"/>
              <a:t>Merity</a:t>
            </a:r>
            <a:r>
              <a:rPr lang="en-US" altLang="zh-CN" dirty="0"/>
              <a:t> et al. 2016]</a:t>
            </a:r>
          </a:p>
          <a:p>
            <a:r>
              <a:rPr lang="en-US" altLang="zh-CN" dirty="0"/>
              <a:t>Attend to multi-modal inputs (image, speech) [Xu et al. 2015; Chan et al. 2015;…]</a:t>
            </a:r>
          </a:p>
          <a:p>
            <a:r>
              <a:rPr lang="en-US" altLang="zh-CN" dirty="0"/>
              <a:t>Attend to multiple sources [</a:t>
            </a:r>
            <a:r>
              <a:rPr lang="en-US" altLang="zh-CN" dirty="0" err="1"/>
              <a:t>Zoph</a:t>
            </a:r>
            <a:r>
              <a:rPr lang="en-US" altLang="zh-CN" dirty="0"/>
              <a:t> et al. 2015;…]</a:t>
            </a:r>
          </a:p>
          <a:p>
            <a:r>
              <a:rPr lang="en-US" altLang="zh-CN" dirty="0"/>
              <a:t>…</a:t>
            </a:r>
          </a:p>
          <a:p>
            <a:endParaRPr lang="en-US" altLang="zh-CN" dirty="0"/>
          </a:p>
          <a:p>
            <a:r>
              <a:rPr lang="en-US" altLang="zh-CN" dirty="0"/>
              <a:t>We will talk about them in the later classes…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ABD8F3-D6F5-4DF9-806B-BF1B88681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167D97-0C69-4C36-9E5E-B4E994AA5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925273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2F82289-9292-4196-940D-DE0E9ACCD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854" y="1482849"/>
            <a:ext cx="4253418" cy="48360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Hierarchical Structures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Encode with attention over each sentence, then attention over each sentence in the document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D83350-308E-4148-88C5-5B5314CB3CD5}"/>
              </a:ext>
            </a:extLst>
          </p:cNvPr>
          <p:cNvSpPr/>
          <p:nvPr/>
        </p:nvSpPr>
        <p:spPr>
          <a:xfrm>
            <a:off x="611188" y="5742308"/>
            <a:ext cx="20573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[Yang et al. 2016]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24970031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Hard Attention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r>
              <a:rPr lang="en-US" altLang="zh-CN" dirty="0"/>
              <a:t>Instead of a soft interpolation, make a zero-one decision about where to attend (Xu et al. 2015)</a:t>
            </a:r>
          </a:p>
          <a:p>
            <a:pPr lvl="1"/>
            <a:r>
              <a:rPr lang="en-US" altLang="zh-CN" dirty="0"/>
              <a:t>Harder to train, requires methods such as reinforcement learning</a:t>
            </a:r>
          </a:p>
          <a:p>
            <a:endParaRPr lang="en-US" altLang="zh-CN" dirty="0"/>
          </a:p>
          <a:p>
            <a:r>
              <a:rPr lang="en-US" altLang="zh-CN" dirty="0"/>
              <a:t>Perhaps this helps interpretability? (Lei et al. 2016)</a:t>
            </a:r>
          </a:p>
          <a:p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3F07E4-64D5-4F0E-9C3B-293C91E8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69" y="3356992"/>
            <a:ext cx="5508061" cy="270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10554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is All You Need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</a:p>
          <a:p>
            <a:pPr lvl="1"/>
            <a:r>
              <a:rPr lang="en-US" altLang="zh-CN" dirty="0"/>
              <a:t>A sequence-to-sequence model </a:t>
            </a:r>
          </a:p>
          <a:p>
            <a:pPr marL="471487" lvl="1" indent="0">
              <a:buNone/>
            </a:pPr>
            <a:r>
              <a:rPr lang="en-US" altLang="zh-CN" dirty="0"/>
              <a:t>	based entirely on attention</a:t>
            </a:r>
          </a:p>
          <a:p>
            <a:pPr lvl="1"/>
            <a:r>
              <a:rPr lang="en-US" altLang="zh-CN" dirty="0"/>
              <a:t>Strong results on standard </a:t>
            </a:r>
          </a:p>
          <a:p>
            <a:pPr marL="471487" lvl="1" indent="0">
              <a:buNone/>
            </a:pPr>
            <a:r>
              <a:rPr lang="en-US" altLang="zh-CN" dirty="0"/>
              <a:t>	WMT datasets</a:t>
            </a:r>
          </a:p>
          <a:p>
            <a:pPr lvl="1"/>
            <a:r>
              <a:rPr lang="en-US" altLang="zh-CN" dirty="0"/>
              <a:t>Fast: only matrix multiplications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03CD77-8D15-48BA-B2F3-282217AAB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562" y="931026"/>
            <a:ext cx="3629838" cy="51850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9FFE85-0AB1-4346-9BBB-9455507907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378"/>
          <a:stretch/>
        </p:blipFill>
        <p:spPr>
          <a:xfrm>
            <a:off x="1463886" y="3284984"/>
            <a:ext cx="3117052" cy="301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95999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9CBA49-97E8-4D40-98BC-A9B5B9931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Multi-headed Attention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1E681F-FD5C-4C09-9611-67E150EEC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23A18F-ADC5-42F5-8D30-5DD57E96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2050" name="Picture 2" descr="https://images2018.cnblogs.com/blog/670089/201803/670089-20180324114522943-718880007.png">
            <a:extLst>
              <a:ext uri="{FF2B5EF4-FFF2-40B4-BE49-F238E27FC236}">
                <a16:creationId xmlns:a16="http://schemas.microsoft.com/office/drawing/2014/main" id="{E8639A40-623E-43AD-82C4-3AD187B1D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902" y="937568"/>
            <a:ext cx="6058196" cy="27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ages2018.cnblogs.com/blog/670089/201803/670089-20180324114523172-204080606.png">
            <a:extLst>
              <a:ext uri="{FF2B5EF4-FFF2-40B4-BE49-F238E27FC236}">
                <a16:creationId xmlns:a16="http://schemas.microsoft.com/office/drawing/2014/main" id="{0157856E-8A2B-430A-B862-C0A31F69B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902" y="3628899"/>
            <a:ext cx="6058196" cy="293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156741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Intra-Attention / Self Attention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r>
              <a:rPr lang="en-US" altLang="zh-CN" dirty="0"/>
              <a:t>Each element in the sentence attends to other elements → context sensitive encodings!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E189C9-BC92-4BD2-AD57-C86A44D84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09" y="2276872"/>
            <a:ext cx="2827015" cy="18646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1CB0FF9-E25E-4E70-8526-D47836F0A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1937597"/>
            <a:ext cx="54102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29519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3DCFF4-D8B5-4F09-AB0A-4AD4D77FF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is All You Need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302316-D99E-496D-85C6-C9E94A300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76CCE1-BA4C-4DB8-A24E-863EF5282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074" name="Picture 2" descr="https://images2018.cnblogs.com/blog/670089/201803/670089-20180324114523429-793003247.png">
            <a:extLst>
              <a:ext uri="{FF2B5EF4-FFF2-40B4-BE49-F238E27FC236}">
                <a16:creationId xmlns:a16="http://schemas.microsoft.com/office/drawing/2014/main" id="{53155B82-EDD2-49F4-96AB-3083C11AC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33" y="1507090"/>
            <a:ext cx="8111972" cy="437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373370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8E3A1-D4CB-4DBB-B779-B656BCC04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188640"/>
            <a:ext cx="8353300" cy="576064"/>
          </a:xfrm>
        </p:spPr>
        <p:txBody>
          <a:bodyPr/>
          <a:lstStyle/>
          <a:p>
            <a:r>
              <a:rPr lang="en-US" altLang="zh-CN" dirty="0"/>
              <a:t>Language Models other than Word2Vec</a:t>
            </a:r>
            <a:endParaRPr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2C1AEB21-4379-4F58-9094-82F830BD3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48" y="1218658"/>
            <a:ext cx="8242390" cy="1909695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99EE37-154F-4DDE-8867-A9AD7C76A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A8447F-79CF-477D-9A77-7BC9D0950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5FC2B36-D1C5-468B-8EB3-E2955518C4CD}"/>
              </a:ext>
            </a:extLst>
          </p:cNvPr>
          <p:cNvSpPr/>
          <p:nvPr/>
        </p:nvSpPr>
        <p:spPr>
          <a:xfrm>
            <a:off x="5120799" y="4599678"/>
            <a:ext cx="3656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the ImageNet moment of NLP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195073F-20F3-4378-8F16-B56AD43CC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227864"/>
            <a:ext cx="4221207" cy="335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73759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Pointer Network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  <a:p>
                <a:r>
                  <a:rPr lang="en-US" altLang="zh-CN" dirty="0"/>
                  <a:t>Looking for a convex hull (Find a few points to wrap all the points)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A simple idea: use Seq2Seq model</a:t>
                </a:r>
              </a:p>
              <a:p>
                <a:pPr lvl="1"/>
                <a:r>
                  <a:rPr lang="en-US" altLang="zh-CN" dirty="0"/>
                  <a:t>Input: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	Output: the convex hull</a:t>
                </a:r>
              </a:p>
              <a:p>
                <a:pPr lvl="1"/>
                <a:r>
                  <a:rPr lang="en-US" altLang="zh-CN" dirty="0"/>
                  <a:t>Problem: The output size of decoder is fixed. We need to find a way to dynamically output results. The output size should depend on the input. 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187C33-830E-4198-A220-5C45CD83A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138" y="1916832"/>
            <a:ext cx="4743723" cy="269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058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Pointer Network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  <a:p>
                <a:r>
                  <a:rPr lang="en-US" altLang="zh-CN" dirty="0"/>
                  <a:t>The solution of the convex hull is the process of selecting points from the input sequence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030" name="Picture 6" descr="https://upload-images.jianshu.io/upload_images/4155986-57b9f754d8e1cc32.jpg?imageMogr2/auto-orient/">
            <a:extLst>
              <a:ext uri="{FF2B5EF4-FFF2-40B4-BE49-F238E27FC236}">
                <a16:creationId xmlns:a16="http://schemas.microsoft.com/office/drawing/2014/main" id="{9BDD84E4-1FDF-4092-974B-A8BB90A8F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719" y="2132856"/>
            <a:ext cx="68580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166423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RNN</a:t>
            </a:r>
            <a:endParaRPr lang="zh-TW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1591735" y="4884499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26537" y="4884498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946404" y="4907646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591735" y="3999070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591735" y="6206623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" name="直線單箭頭接點 60"/>
          <p:cNvCxnSpPr>
            <a:cxnSpLocks/>
          </p:cNvCxnSpPr>
          <p:nvPr/>
        </p:nvCxnSpPr>
        <p:spPr>
          <a:xfrm>
            <a:off x="1185334" y="535638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>
            <a:cxnSpLocks/>
          </p:cNvCxnSpPr>
          <p:nvPr/>
        </p:nvCxnSpPr>
        <p:spPr>
          <a:xfrm>
            <a:off x="2556936" y="5373313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cxnSpLocks/>
          </p:cNvCxnSpPr>
          <p:nvPr/>
        </p:nvCxnSpPr>
        <p:spPr>
          <a:xfrm rot="16200000">
            <a:off x="1879600" y="467640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cxnSpLocks/>
          </p:cNvCxnSpPr>
          <p:nvPr/>
        </p:nvCxnSpPr>
        <p:spPr>
          <a:xfrm rot="16200000">
            <a:off x="1879600" y="601056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3877739" y="4913475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5232408" y="4936622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877739" y="4028046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877739" y="6235599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9" name="直線單箭頭接點 68"/>
          <p:cNvCxnSpPr>
            <a:cxnSpLocks/>
          </p:cNvCxnSpPr>
          <p:nvPr/>
        </p:nvCxnSpPr>
        <p:spPr>
          <a:xfrm>
            <a:off x="3471338" y="5385356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>
            <a:cxnSpLocks/>
          </p:cNvCxnSpPr>
          <p:nvPr/>
        </p:nvCxnSpPr>
        <p:spPr>
          <a:xfrm>
            <a:off x="4842940" y="540228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cxnSpLocks/>
          </p:cNvCxnSpPr>
          <p:nvPr/>
        </p:nvCxnSpPr>
        <p:spPr>
          <a:xfrm rot="16200000">
            <a:off x="4165604" y="470538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>
            <a:cxnSpLocks/>
          </p:cNvCxnSpPr>
          <p:nvPr/>
        </p:nvCxnSpPr>
        <p:spPr>
          <a:xfrm rot="16200000">
            <a:off x="4165604" y="603954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6197609" y="4918363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7552278" y="4941510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197609" y="4032934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197609" y="6240487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直線單箭頭接點 76"/>
          <p:cNvCxnSpPr>
            <a:cxnSpLocks/>
          </p:cNvCxnSpPr>
          <p:nvPr/>
        </p:nvCxnSpPr>
        <p:spPr>
          <a:xfrm>
            <a:off x="5791208" y="539024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cxnSpLocks/>
          </p:cNvCxnSpPr>
          <p:nvPr/>
        </p:nvCxnSpPr>
        <p:spPr>
          <a:xfrm>
            <a:off x="7162810" y="540717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cxnSpLocks/>
          </p:cNvCxnSpPr>
          <p:nvPr/>
        </p:nvCxnSpPr>
        <p:spPr>
          <a:xfrm rot="16200000">
            <a:off x="6485474" y="471026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cxnSpLocks/>
          </p:cNvCxnSpPr>
          <p:nvPr/>
        </p:nvCxnSpPr>
        <p:spPr>
          <a:xfrm rot="16200000">
            <a:off x="6485474" y="604442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/>
          <p:cNvSpPr txBox="1"/>
          <p:nvPr/>
        </p:nvSpPr>
        <p:spPr>
          <a:xfrm>
            <a:off x="8114190" y="5088554"/>
            <a:ext cx="931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1574802" y="2642426"/>
            <a:ext cx="931333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609604" y="2642425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929471" y="2665573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1574802" y="1756997"/>
            <a:ext cx="931333" cy="4656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7" name="直線單箭頭接點 86"/>
          <p:cNvCxnSpPr>
            <a:cxnSpLocks/>
          </p:cNvCxnSpPr>
          <p:nvPr/>
        </p:nvCxnSpPr>
        <p:spPr>
          <a:xfrm>
            <a:off x="1168401" y="311430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cxnSpLocks/>
          </p:cNvCxnSpPr>
          <p:nvPr/>
        </p:nvCxnSpPr>
        <p:spPr>
          <a:xfrm>
            <a:off x="2540003" y="313124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cxnSpLocks/>
          </p:cNvCxnSpPr>
          <p:nvPr/>
        </p:nvCxnSpPr>
        <p:spPr>
          <a:xfrm rot="16200000">
            <a:off x="1862667" y="243433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>
            <a:cxnSpLocks/>
          </p:cNvCxnSpPr>
          <p:nvPr/>
        </p:nvCxnSpPr>
        <p:spPr>
          <a:xfrm rot="16200000">
            <a:off x="1862667" y="376849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3860806" y="2671402"/>
            <a:ext cx="931333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5215475" y="2694549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3860806" y="1785973"/>
            <a:ext cx="931333" cy="4656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5" name="直線單箭頭接點 94"/>
          <p:cNvCxnSpPr>
            <a:cxnSpLocks/>
          </p:cNvCxnSpPr>
          <p:nvPr/>
        </p:nvCxnSpPr>
        <p:spPr>
          <a:xfrm>
            <a:off x="3454405" y="3143283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cxnSpLocks/>
          </p:cNvCxnSpPr>
          <p:nvPr/>
        </p:nvCxnSpPr>
        <p:spPr>
          <a:xfrm>
            <a:off x="4826007" y="3160216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>
            <a:cxnSpLocks/>
          </p:cNvCxnSpPr>
          <p:nvPr/>
        </p:nvCxnSpPr>
        <p:spPr>
          <a:xfrm rot="16200000">
            <a:off x="4148671" y="246330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>
            <a:cxnSpLocks/>
          </p:cNvCxnSpPr>
          <p:nvPr/>
        </p:nvCxnSpPr>
        <p:spPr>
          <a:xfrm rot="16200000">
            <a:off x="4148671" y="379746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6180676" y="2676290"/>
            <a:ext cx="931333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535345" y="2699437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6180676" y="1790861"/>
            <a:ext cx="931333" cy="4656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單箭頭接點 102"/>
          <p:cNvCxnSpPr>
            <a:cxnSpLocks/>
          </p:cNvCxnSpPr>
          <p:nvPr/>
        </p:nvCxnSpPr>
        <p:spPr>
          <a:xfrm>
            <a:off x="5774275" y="314817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cxnSpLocks/>
          </p:cNvCxnSpPr>
          <p:nvPr/>
        </p:nvCxnSpPr>
        <p:spPr>
          <a:xfrm>
            <a:off x="7145877" y="316510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>
            <a:cxnSpLocks/>
          </p:cNvCxnSpPr>
          <p:nvPr/>
        </p:nvCxnSpPr>
        <p:spPr>
          <a:xfrm rot="16200000">
            <a:off x="6468541" y="246819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cxnSpLocks/>
          </p:cNvCxnSpPr>
          <p:nvPr/>
        </p:nvCxnSpPr>
        <p:spPr>
          <a:xfrm rot="16200000">
            <a:off x="6468541" y="3802356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字方塊 106"/>
          <p:cNvSpPr txBox="1"/>
          <p:nvPr/>
        </p:nvSpPr>
        <p:spPr>
          <a:xfrm>
            <a:off x="8092435" y="2787942"/>
            <a:ext cx="931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文字方塊 107"/>
          <p:cNvSpPr txBox="1"/>
          <p:nvPr/>
        </p:nvSpPr>
        <p:spPr>
          <a:xfrm rot="5400000">
            <a:off x="4194184" y="1346301"/>
            <a:ext cx="434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文字方塊 108"/>
          <p:cNvSpPr txBox="1"/>
          <p:nvPr/>
        </p:nvSpPr>
        <p:spPr>
          <a:xfrm rot="5400000">
            <a:off x="6524592" y="1371121"/>
            <a:ext cx="434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 rot="5400000">
            <a:off x="1910453" y="1310110"/>
            <a:ext cx="434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797332" y="996276"/>
                <a:ext cx="21902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32" y="996276"/>
                <a:ext cx="2190215" cy="461665"/>
              </a:xfrm>
              <a:prstGeom prst="rect">
                <a:avLst/>
              </a:prstGeom>
              <a:blipFill>
                <a:blip r:embed="rId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/>
              <p:cNvSpPr/>
              <p:nvPr/>
            </p:nvSpPr>
            <p:spPr>
              <a:xfrm>
                <a:off x="5971069" y="1008648"/>
                <a:ext cx="21716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矩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069" y="1008648"/>
                <a:ext cx="2171685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>
              <a:xfrm>
                <a:off x="8011727" y="958857"/>
                <a:ext cx="4924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727" y="958857"/>
                <a:ext cx="49244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30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  <p:bldP spid="65" grpId="0" animBg="1"/>
      <p:bldP spid="66" grpId="0" animBg="1"/>
      <p:bldP spid="67" grpId="0" animBg="1"/>
      <p:bldP spid="68" grpId="0" animBg="1"/>
      <p:bldP spid="73" grpId="0" animBg="1"/>
      <p:bldP spid="74" grpId="0" animBg="1"/>
      <p:bldP spid="75" grpId="0" animBg="1"/>
      <p:bldP spid="76" grpId="0" animBg="1"/>
      <p:bldP spid="81" grpId="0"/>
      <p:bldP spid="82" grpId="0" animBg="1"/>
      <p:bldP spid="83" grpId="0" animBg="1"/>
      <p:bldP spid="84" grpId="0" animBg="1"/>
      <p:bldP spid="85" grpId="0" animBg="1"/>
      <p:bldP spid="91" grpId="0" animBg="1"/>
      <p:bldP spid="92" grpId="0" animBg="1"/>
      <p:bldP spid="93" grpId="0" animBg="1"/>
      <p:bldP spid="99" grpId="0" animBg="1"/>
      <p:bldP spid="100" grpId="0" animBg="1"/>
      <p:bldP spid="101" grpId="0" animBg="1"/>
      <p:bldP spid="107" grpId="0"/>
      <p:bldP spid="108" grpId="0"/>
      <p:bldP spid="109" grpId="0"/>
      <p:bldP spid="55" grpId="0"/>
      <p:bldP spid="86" grpId="0"/>
      <p:bldP spid="9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Pointer Network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6FBD6D4-33D3-47BC-8FCC-B083CBC3C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188" y="1052736"/>
            <a:ext cx="2664668" cy="1928712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F41F8A-5B57-4145-9E4C-4ED568C52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2420888"/>
            <a:ext cx="3667046" cy="20960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20BD913-879F-45B1-ABA7-8765B488F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6074" y="4077072"/>
            <a:ext cx="3487071" cy="196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13681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Pointer Network Applications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r>
              <a:rPr lang="en-US" altLang="zh-CN" dirty="0"/>
              <a:t>Summarization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Machine Translation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7A911F-7E77-423A-A3F6-66BF2ABC5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462" y="1634384"/>
            <a:ext cx="4608513" cy="25801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0AFF33-B22E-4B88-8F0B-B4D819AE5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105" y="5062486"/>
            <a:ext cx="5575226" cy="86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08823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Attention and Augmented </a:t>
            </a:r>
            <a:r>
              <a:rPr lang="en-US" altLang="zh-CN" cap="none" dirty="0" err="1"/>
              <a:t>RNN</a:t>
            </a:r>
            <a:endParaRPr lang="zh-CN" altLang="en-US" cap="none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7162800" y="6597650"/>
            <a:ext cx="1981200" cy="195263"/>
          </a:xfrm>
        </p:spPr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6712"/>
            <a:ext cx="8280920" cy="2502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611560" y="623939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/>
              <a:t>https://</a:t>
            </a:r>
            <a:r>
              <a:rPr lang="en-US" altLang="zh-CN" sz="1200" dirty="0" err="1"/>
              <a:t>distill.pub</a:t>
            </a:r>
            <a:r>
              <a:rPr lang="en-US" altLang="zh-CN" sz="1200" dirty="0"/>
              <a:t>/2016/augmented-</a:t>
            </a:r>
            <a:r>
              <a:rPr lang="en-US" altLang="zh-CN" sz="1200" dirty="0" err="1"/>
              <a:t>rnns</a:t>
            </a:r>
            <a:r>
              <a:rPr lang="en-US" altLang="zh-CN" sz="1200" dirty="0"/>
              <a:t>/</a:t>
            </a:r>
            <a:endParaRPr lang="zh-CN" altLang="en-US" sz="1200" dirty="0"/>
          </a:p>
        </p:txBody>
      </p:sp>
      <p:sp>
        <p:nvSpPr>
          <p:cNvPr id="11" name="矩形 10"/>
          <p:cNvSpPr/>
          <p:nvPr/>
        </p:nvSpPr>
        <p:spPr bwMode="auto">
          <a:xfrm>
            <a:off x="2555776" y="836712"/>
            <a:ext cx="1800200" cy="2502859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9340948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NTM:</a:t>
            </a:r>
            <a:r>
              <a:rPr lang="zh-CN" altLang="en-US" dirty="0"/>
              <a:t> </a:t>
            </a:r>
            <a:r>
              <a:rPr lang="en-US" altLang="zh-CN" dirty="0"/>
              <a:t>Neural Turing Machines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RNN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dirty="0"/>
              <a:t>Turing-complete </a:t>
            </a:r>
            <a:r>
              <a:rPr lang="zh-CN" altLang="en-US" dirty="0"/>
              <a:t>的，可以用来模拟任何函数，当然也可以模拟任何程序的功能。</a:t>
            </a:r>
            <a:endParaRPr lang="zh-TW" altLang="en-US" dirty="0"/>
          </a:p>
          <a:p>
            <a:r>
              <a:rPr lang="en-US" altLang="zh-CN" dirty="0"/>
              <a:t>NTM extends the capabilities of neural networks by coupling neural networks to external memory resources.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 particular, every component in the architecture is differentiated, which makes gradient descent training more straightforward.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7DF12A-57CB-48AC-A16C-F29E4DD47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3" y="2420888"/>
            <a:ext cx="4320479" cy="303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7361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92"/>
          <a:stretch/>
        </p:blipFill>
        <p:spPr bwMode="auto">
          <a:xfrm>
            <a:off x="1547664" y="4581128"/>
            <a:ext cx="6727297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1239813" y="2132856"/>
            <a:ext cx="6984429" cy="2221627"/>
            <a:chOff x="683915" y="2276872"/>
            <a:chExt cx="7772722" cy="2472369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915" y="2276872"/>
              <a:ext cx="7772722" cy="2472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4644008" y="2924944"/>
              <a:ext cx="238046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/>
                <a:t>Content-based attention</a:t>
              </a:r>
              <a:endParaRPr lang="zh-CN" altLang="en-US" sz="140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NTM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Neural Turing Machines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51478" y="5625244"/>
            <a:ext cx="2425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Location-based attention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NTMs</a:t>
            </a:r>
            <a:r>
              <a:rPr lang="en-US" altLang="zh-CN" dirty="0"/>
              <a:t> </a:t>
            </a:r>
            <a:r>
              <a:rPr lang="zh-CN" altLang="en-US" dirty="0"/>
              <a:t>如何寻址</a:t>
            </a:r>
            <a:r>
              <a:rPr lang="en-US" altLang="zh-CN" dirty="0"/>
              <a:t>? </a:t>
            </a:r>
          </a:p>
          <a:p>
            <a:r>
              <a:rPr lang="en-US" altLang="zh-CN" b="1" dirty="0"/>
              <a:t>Content-based attention +</a:t>
            </a:r>
            <a:r>
              <a:rPr lang="en-US" altLang="zh-CN" dirty="0"/>
              <a:t> </a:t>
            </a:r>
            <a:r>
              <a:rPr lang="en-US" altLang="zh-CN" b="1" dirty="0"/>
              <a:t>Location-based attention</a:t>
            </a:r>
            <a:endParaRPr lang="en-US" altLang="zh-CN" dirty="0"/>
          </a:p>
          <a:p>
            <a:pPr lvl="1"/>
            <a:r>
              <a:rPr lang="en-US" altLang="zh-CN" dirty="0"/>
              <a:t>Content-based attention: allows </a:t>
            </a:r>
            <a:r>
              <a:rPr lang="en-US" altLang="zh-CN" dirty="0" err="1"/>
              <a:t>NTMs</a:t>
            </a:r>
            <a:r>
              <a:rPr lang="en-US" altLang="zh-CN" dirty="0"/>
              <a:t> to search through their memory and focus on places that match what they’re looking for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Location-based attention: allows relative movement in memory, enabling the </a:t>
            </a:r>
            <a:r>
              <a:rPr lang="en-US" altLang="zh-CN" dirty="0" err="1"/>
              <a:t>NTM</a:t>
            </a:r>
            <a:r>
              <a:rPr lang="en-US" altLang="zh-CN" dirty="0"/>
              <a:t> to loop.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7692366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DNC: Differentiable Neural Computer</a:t>
            </a:r>
            <a:endParaRPr lang="zh-CN" altLang="en-US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4485878" cy="4556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https://upload.wikimedia.org/wikipedia/commons/thumb/e/e5/Von_Neumann_Architecture.svg/1280px-Von_Neumann_Architectur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708920"/>
            <a:ext cx="4760313" cy="275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5148064" y="2060848"/>
            <a:ext cx="327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Von Neumann architecture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 bwMode="auto">
          <a:xfrm>
            <a:off x="5580112" y="4797152"/>
            <a:ext cx="2160240" cy="79208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2848335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DNC: Differentiable Neural Computer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DNC </a:t>
            </a:r>
            <a:r>
              <a:rPr lang="zh-CN" altLang="en-US" dirty="0"/>
              <a:t>改进了 </a:t>
            </a:r>
            <a:r>
              <a:rPr lang="en-US" altLang="zh-CN" dirty="0" err="1"/>
              <a:t>NTM</a:t>
            </a:r>
            <a:r>
              <a:rPr lang="en-US" altLang="zh-CN" dirty="0"/>
              <a:t> </a:t>
            </a:r>
            <a:r>
              <a:rPr lang="zh-CN" altLang="en-US" dirty="0"/>
              <a:t>的寻址机制</a:t>
            </a: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0384" y="1769245"/>
            <a:ext cx="338437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err="1"/>
              <a:t>NTM</a:t>
            </a:r>
            <a:r>
              <a:rPr lang="en-US" altLang="zh-CN" dirty="0"/>
              <a:t> </a:t>
            </a:r>
            <a:r>
              <a:rPr lang="zh-CN" altLang="en-US" dirty="0"/>
              <a:t>不能保障多个存储单元之间，不相互重叠，不相互干扰</a:t>
            </a:r>
          </a:p>
        </p:txBody>
      </p:sp>
      <p:sp>
        <p:nvSpPr>
          <p:cNvPr id="8" name="矩形 7"/>
          <p:cNvSpPr/>
          <p:nvPr/>
        </p:nvSpPr>
        <p:spPr>
          <a:xfrm>
            <a:off x="4946848" y="1769930"/>
            <a:ext cx="344469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/>
            <a:r>
              <a:rPr lang="en-US" altLang="zh-CN" dirty="0"/>
              <a:t>dynamic memory allocation: allocate a free space</a:t>
            </a:r>
          </a:p>
        </p:txBody>
      </p:sp>
      <p:sp>
        <p:nvSpPr>
          <p:cNvPr id="9" name="矩形 8"/>
          <p:cNvSpPr/>
          <p:nvPr/>
        </p:nvSpPr>
        <p:spPr>
          <a:xfrm>
            <a:off x="770384" y="2807181"/>
            <a:ext cx="3384376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err="1"/>
              <a:t>NTM</a:t>
            </a:r>
            <a:r>
              <a:rPr lang="en-US" altLang="zh-CN" dirty="0"/>
              <a:t> </a:t>
            </a:r>
            <a:r>
              <a:rPr lang="zh-CN" altLang="en-US" dirty="0"/>
              <a:t>不能释放存储单元，如果处理很长的序列时，譬如处理一部超长的长篇小说，搞不好所有存储都会被占满，导致系统崩溃</a:t>
            </a:r>
          </a:p>
        </p:txBody>
      </p:sp>
      <p:sp>
        <p:nvSpPr>
          <p:cNvPr id="11" name="矩形 10"/>
          <p:cNvSpPr/>
          <p:nvPr/>
        </p:nvSpPr>
        <p:spPr>
          <a:xfrm>
            <a:off x="4946848" y="3137397"/>
            <a:ext cx="344469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dynamic memory allocation: free gates</a:t>
            </a:r>
          </a:p>
        </p:txBody>
      </p:sp>
      <p:sp>
        <p:nvSpPr>
          <p:cNvPr id="12" name="矩形 11"/>
          <p:cNvSpPr/>
          <p:nvPr/>
        </p:nvSpPr>
        <p:spPr>
          <a:xfrm>
            <a:off x="770384" y="4433541"/>
            <a:ext cx="3384376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err="1"/>
              <a:t>NTM</a:t>
            </a:r>
            <a:r>
              <a:rPr lang="en-US" altLang="zh-CN" dirty="0"/>
              <a:t> </a:t>
            </a:r>
            <a:r>
              <a:rPr lang="zh-CN" altLang="en-US" dirty="0"/>
              <a:t>中，一旦某个读写操作，远跳到其它存储区域，那么后续操作也跟着去其它区域。</a:t>
            </a:r>
            <a:r>
              <a:rPr lang="en-US" altLang="zh-CN" dirty="0" err="1"/>
              <a:t>NTM</a:t>
            </a:r>
            <a:r>
              <a:rPr lang="zh-CN" altLang="en-US" dirty="0"/>
              <a:t>由于没有时序链接会想不起来原先的存储区域在哪里</a:t>
            </a:r>
          </a:p>
        </p:txBody>
      </p:sp>
      <p:sp>
        <p:nvSpPr>
          <p:cNvPr id="14" name="矩形 13"/>
          <p:cNvSpPr/>
          <p:nvPr/>
        </p:nvSpPr>
        <p:spPr>
          <a:xfrm>
            <a:off x="4946848" y="4837797"/>
            <a:ext cx="344469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temporal link matrix</a:t>
            </a:r>
          </a:p>
        </p:txBody>
      </p:sp>
      <p:sp>
        <p:nvSpPr>
          <p:cNvPr id="15" name="右箭头 14"/>
          <p:cNvSpPr/>
          <p:nvPr/>
        </p:nvSpPr>
        <p:spPr bwMode="auto">
          <a:xfrm>
            <a:off x="4410819" y="1981328"/>
            <a:ext cx="360040" cy="32385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4410819" y="3298636"/>
            <a:ext cx="360040" cy="32385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" name="右箭头 16"/>
          <p:cNvSpPr/>
          <p:nvPr/>
        </p:nvSpPr>
        <p:spPr bwMode="auto">
          <a:xfrm>
            <a:off x="4383199" y="4890399"/>
            <a:ext cx="360040" cy="32385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596436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ACT: Adaptive Computation Time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RNN</a:t>
            </a:r>
            <a:r>
              <a:rPr lang="zh-CN" altLang="en-US" dirty="0"/>
              <a:t>每次的计算量是固定的（一次执行一个</a:t>
            </a:r>
            <a:r>
              <a:rPr lang="en-US" altLang="zh-CN" dirty="0"/>
              <a:t>Cell</a:t>
            </a:r>
            <a:r>
              <a:rPr lang="zh-CN" altLang="en-US" dirty="0"/>
              <a:t>）。自适应计算</a:t>
            </a:r>
            <a:r>
              <a:rPr lang="en-US" altLang="zh-CN" dirty="0"/>
              <a:t>(ACT) </a:t>
            </a:r>
            <a:r>
              <a:rPr lang="zh-CN" altLang="en-US" dirty="0"/>
              <a:t>允许</a:t>
            </a:r>
            <a:r>
              <a:rPr lang="en-US" altLang="zh-CN" dirty="0" err="1"/>
              <a:t>RNN</a:t>
            </a:r>
            <a:r>
              <a:rPr lang="zh-CN" altLang="en-US" dirty="0"/>
              <a:t>在每次执行多轮（一次执行一个</a:t>
            </a:r>
            <a:r>
              <a:rPr lang="en-US" altLang="zh-CN" dirty="0"/>
              <a:t>Cell</a:t>
            </a:r>
            <a:r>
              <a:rPr lang="zh-CN" altLang="en-US" dirty="0"/>
              <a:t>多次</a:t>
            </a:r>
            <a:r>
              <a:rPr lang="en-US" altLang="zh-CN" dirty="0"/>
              <a:t> </a:t>
            </a:r>
            <a:r>
              <a:rPr lang="zh-CN" altLang="en-US" dirty="0"/>
              <a:t>），可以理解为在</a:t>
            </a:r>
            <a:r>
              <a:rPr lang="en-US" altLang="zh-CN" dirty="0" err="1"/>
              <a:t>RNN</a:t>
            </a:r>
            <a:r>
              <a:rPr lang="zh-CN" altLang="en-US" dirty="0"/>
              <a:t>中嵌入</a:t>
            </a:r>
            <a:r>
              <a:rPr lang="en-US" altLang="zh-CN" dirty="0" err="1"/>
              <a:t>RNN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采用之前</a:t>
            </a:r>
            <a:r>
              <a:rPr lang="en-US" altLang="zh-CN" dirty="0"/>
              <a:t>Attention</a:t>
            </a:r>
            <a:r>
              <a:rPr lang="zh-CN" altLang="en-US" dirty="0"/>
              <a:t>相同的技巧，并不去决定轮数这个离散量，而是在轮数上分配注意力，最后的输出是多轮结果的加权和。</a:t>
            </a:r>
            <a:endParaRPr lang="en-US" altLang="zh-CN" dirty="0"/>
          </a:p>
          <a:p>
            <a:r>
              <a:rPr lang="zh-CN" altLang="en-US" dirty="0"/>
              <a:t>在训练</a:t>
            </a:r>
            <a:r>
              <a:rPr lang="en-US" altLang="zh-CN" dirty="0"/>
              <a:t>ACT</a:t>
            </a:r>
            <a:r>
              <a:rPr lang="zh-CN" altLang="en-US" dirty="0"/>
              <a:t>模型时，通常会引入“思考成本” </a:t>
            </a:r>
            <a:r>
              <a:rPr lang="en-US" altLang="zh-CN" dirty="0"/>
              <a:t>(ponder cost)</a:t>
            </a:r>
            <a:r>
              <a:rPr lang="zh-CN" altLang="en-US" dirty="0"/>
              <a:t>作为损失函数的一部分，对过多计算进行惩罚。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32856"/>
            <a:ext cx="8100392" cy="2602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7402187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5" y="1124744"/>
            <a:ext cx="5204215" cy="84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Programmer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program is generated one operation at a time by a controller </a:t>
            </a:r>
            <a:r>
              <a:rPr lang="en-US" altLang="zh-CN" dirty="0" err="1"/>
              <a:t>RNN</a:t>
            </a:r>
            <a:r>
              <a:rPr lang="en-US" altLang="zh-CN" dirty="0"/>
              <a:t>. 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将神经网络和常规编程结合</a:t>
            </a:r>
            <a:endParaRPr lang="en-US" altLang="zh-CN" dirty="0"/>
          </a:p>
          <a:p>
            <a:r>
              <a:rPr lang="zh-CN" altLang="en-US" dirty="0"/>
              <a:t>如：生成</a:t>
            </a:r>
            <a:r>
              <a:rPr lang="en-US" altLang="zh-CN" dirty="0"/>
              <a:t>SQL</a:t>
            </a:r>
            <a:r>
              <a:rPr lang="zh-CN" altLang="en-US" dirty="0"/>
              <a:t>代码查询</a:t>
            </a:r>
            <a:endParaRPr lang="en-US" altLang="zh-CN" dirty="0"/>
          </a:p>
          <a:p>
            <a:r>
              <a:rPr lang="zh-CN" altLang="en-US" dirty="0"/>
              <a:t>基本想法是运行所有的操作，然后用</a:t>
            </a:r>
            <a:r>
              <a:rPr lang="en-US" altLang="zh-CN" dirty="0"/>
              <a:t>Attention</a:t>
            </a:r>
            <a:r>
              <a:rPr lang="zh-CN" altLang="en-US" dirty="0"/>
              <a:t>来分配结果的权重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3" y="3464818"/>
            <a:ext cx="703897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006968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Any Questions?</a:t>
            </a:r>
            <a:endParaRPr lang="zh-CN" altLang="en-US" cap="none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7162800" y="6597650"/>
            <a:ext cx="1981200" cy="195263"/>
          </a:xfrm>
        </p:spPr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72622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/>
        </p:nvSpPr>
        <p:spPr>
          <a:xfrm>
            <a:off x="1794937" y="5060684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829739" y="5060683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149606" y="5083831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794937" y="4291367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794937" y="6237668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直線單箭頭接點 65"/>
          <p:cNvCxnSpPr>
            <a:cxnSpLocks/>
          </p:cNvCxnSpPr>
          <p:nvPr/>
        </p:nvCxnSpPr>
        <p:spPr>
          <a:xfrm>
            <a:off x="1388536" y="553256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cxnSpLocks/>
          </p:cNvCxnSpPr>
          <p:nvPr/>
        </p:nvCxnSpPr>
        <p:spPr>
          <a:xfrm>
            <a:off x="2760138" y="554949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cxnSpLocks/>
          </p:cNvCxnSpPr>
          <p:nvPr/>
        </p:nvCxnSpPr>
        <p:spPr>
          <a:xfrm rot="16200000">
            <a:off x="2142536" y="4912323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cxnSpLocks/>
          </p:cNvCxnSpPr>
          <p:nvPr/>
        </p:nvCxnSpPr>
        <p:spPr>
          <a:xfrm rot="16200000">
            <a:off x="2142536" y="6101344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4080941" y="5089660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435610" y="5112807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080941" y="4320343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4080941" y="6266644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4" name="直線單箭頭接點 73"/>
          <p:cNvCxnSpPr>
            <a:cxnSpLocks/>
          </p:cNvCxnSpPr>
          <p:nvPr/>
        </p:nvCxnSpPr>
        <p:spPr>
          <a:xfrm>
            <a:off x="3674540" y="556154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cxnSpLocks/>
          </p:cNvCxnSpPr>
          <p:nvPr/>
        </p:nvCxnSpPr>
        <p:spPr>
          <a:xfrm>
            <a:off x="5046142" y="557847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cxnSpLocks/>
          </p:cNvCxnSpPr>
          <p:nvPr/>
        </p:nvCxnSpPr>
        <p:spPr>
          <a:xfrm rot="16200000">
            <a:off x="4428540" y="4941299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cxnSpLocks/>
          </p:cNvCxnSpPr>
          <p:nvPr/>
        </p:nvCxnSpPr>
        <p:spPr>
          <a:xfrm rot="16200000">
            <a:off x="4428540" y="6130320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6400811" y="5094548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7755480" y="5117695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400811" y="4325231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6400811" y="6271532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直線單箭頭接點 81"/>
          <p:cNvCxnSpPr>
            <a:cxnSpLocks/>
          </p:cNvCxnSpPr>
          <p:nvPr/>
        </p:nvCxnSpPr>
        <p:spPr>
          <a:xfrm>
            <a:off x="5994410" y="556642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cxnSpLocks/>
          </p:cNvCxnSpPr>
          <p:nvPr/>
        </p:nvCxnSpPr>
        <p:spPr>
          <a:xfrm>
            <a:off x="7366012" y="558336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cxnSpLocks/>
          </p:cNvCxnSpPr>
          <p:nvPr/>
        </p:nvCxnSpPr>
        <p:spPr>
          <a:xfrm rot="16200000">
            <a:off x="6748410" y="4946187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cxnSpLocks/>
          </p:cNvCxnSpPr>
          <p:nvPr/>
        </p:nvCxnSpPr>
        <p:spPr>
          <a:xfrm rot="16200000">
            <a:off x="6748410" y="6135208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1761069" y="1470240"/>
            <a:ext cx="931333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95871" y="1470239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115738" y="1493387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1" name="直線單箭頭接點 90"/>
          <p:cNvCxnSpPr>
            <a:cxnSpLocks/>
          </p:cNvCxnSpPr>
          <p:nvPr/>
        </p:nvCxnSpPr>
        <p:spPr>
          <a:xfrm flipH="1">
            <a:off x="1354668" y="194212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cxnSpLocks/>
          </p:cNvCxnSpPr>
          <p:nvPr/>
        </p:nvCxnSpPr>
        <p:spPr>
          <a:xfrm flipH="1">
            <a:off x="2726270" y="195905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cxnSpLocks/>
          </p:cNvCxnSpPr>
          <p:nvPr/>
        </p:nvCxnSpPr>
        <p:spPr>
          <a:xfrm rot="5400000" flipV="1">
            <a:off x="2094154" y="1318523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cxnSpLocks/>
          </p:cNvCxnSpPr>
          <p:nvPr/>
        </p:nvCxnSpPr>
        <p:spPr>
          <a:xfrm rot="5400000" flipV="1">
            <a:off x="2108668" y="2536572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4047073" y="1499216"/>
            <a:ext cx="931333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5401742" y="1522363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8" name="直線單箭頭接點 97"/>
          <p:cNvCxnSpPr>
            <a:cxnSpLocks/>
          </p:cNvCxnSpPr>
          <p:nvPr/>
        </p:nvCxnSpPr>
        <p:spPr>
          <a:xfrm flipH="1">
            <a:off x="3640672" y="197109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>
            <a:cxnSpLocks/>
          </p:cNvCxnSpPr>
          <p:nvPr/>
        </p:nvCxnSpPr>
        <p:spPr>
          <a:xfrm flipH="1">
            <a:off x="5012274" y="198803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>
            <a:cxnSpLocks/>
          </p:cNvCxnSpPr>
          <p:nvPr/>
        </p:nvCxnSpPr>
        <p:spPr>
          <a:xfrm rot="5400000" flipV="1">
            <a:off x="4380158" y="1347499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/>
          <p:cNvCxnSpPr>
            <a:cxnSpLocks/>
          </p:cNvCxnSpPr>
          <p:nvPr/>
        </p:nvCxnSpPr>
        <p:spPr>
          <a:xfrm rot="5400000" flipV="1">
            <a:off x="4394672" y="2565548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/>
          <p:cNvSpPr/>
          <p:nvPr/>
        </p:nvSpPr>
        <p:spPr>
          <a:xfrm>
            <a:off x="6366943" y="1504104"/>
            <a:ext cx="931333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721612" y="1527251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直線單箭頭接點 104"/>
          <p:cNvCxnSpPr>
            <a:cxnSpLocks/>
          </p:cNvCxnSpPr>
          <p:nvPr/>
        </p:nvCxnSpPr>
        <p:spPr>
          <a:xfrm flipH="1">
            <a:off x="5960542" y="197598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cxnSpLocks/>
          </p:cNvCxnSpPr>
          <p:nvPr/>
        </p:nvCxnSpPr>
        <p:spPr>
          <a:xfrm flipH="1">
            <a:off x="7332144" y="199291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cxnSpLocks/>
          </p:cNvCxnSpPr>
          <p:nvPr/>
        </p:nvCxnSpPr>
        <p:spPr>
          <a:xfrm rot="5400000" flipV="1">
            <a:off x="6700028" y="1352387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>
            <a:cxnSpLocks/>
          </p:cNvCxnSpPr>
          <p:nvPr/>
        </p:nvCxnSpPr>
        <p:spPr>
          <a:xfrm rot="5400000" flipV="1">
            <a:off x="6714542" y="2570436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20489" y="59115"/>
            <a:ext cx="33666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Bidirectional RNN</a:t>
            </a:r>
            <a:endParaRPr lang="zh-TW" altLang="en-US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1746555" y="720829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4032559" y="749805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6352429" y="754693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1780423" y="2685816"/>
            <a:ext cx="931333" cy="46566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4066427" y="2714792"/>
            <a:ext cx="931333" cy="46566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6386297" y="2719680"/>
            <a:ext cx="931333" cy="46566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1807036" y="3410308"/>
            <a:ext cx="931333" cy="5587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4064008" y="3419253"/>
            <a:ext cx="931333" cy="5587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6386297" y="3426583"/>
            <a:ext cx="931333" cy="5587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9" name="直線單箭頭接點 118"/>
          <p:cNvCxnSpPr>
            <a:cxnSpLocks/>
          </p:cNvCxnSpPr>
          <p:nvPr/>
        </p:nvCxnSpPr>
        <p:spPr>
          <a:xfrm rot="16200000">
            <a:off x="2134069" y="4127339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>
            <a:cxnSpLocks/>
          </p:cNvCxnSpPr>
          <p:nvPr/>
        </p:nvCxnSpPr>
        <p:spPr>
          <a:xfrm rot="16200000">
            <a:off x="4420073" y="4156315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>
            <a:cxnSpLocks/>
          </p:cNvCxnSpPr>
          <p:nvPr/>
        </p:nvCxnSpPr>
        <p:spPr>
          <a:xfrm rot="16200000">
            <a:off x="6739943" y="4161203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>
            <a:cxnSpLocks/>
          </p:cNvCxnSpPr>
          <p:nvPr/>
        </p:nvCxnSpPr>
        <p:spPr>
          <a:xfrm rot="5400000" flipV="1">
            <a:off x="2119561" y="3286483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>
            <a:cxnSpLocks/>
          </p:cNvCxnSpPr>
          <p:nvPr/>
        </p:nvCxnSpPr>
        <p:spPr>
          <a:xfrm rot="5400000" flipV="1">
            <a:off x="4405565" y="3315459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>
            <a:cxnSpLocks/>
          </p:cNvCxnSpPr>
          <p:nvPr/>
        </p:nvCxnSpPr>
        <p:spPr>
          <a:xfrm rot="5400000" flipV="1">
            <a:off x="6725435" y="3320347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 124"/>
          <p:cNvSpPr/>
          <p:nvPr/>
        </p:nvSpPr>
        <p:spPr>
          <a:xfrm>
            <a:off x="3137516" y="3180345"/>
            <a:ext cx="507999" cy="9313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5416250" y="3206548"/>
            <a:ext cx="507999" cy="9313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7721612" y="3206548"/>
            <a:ext cx="507999" cy="9313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8" name="直線單箭頭接點 127"/>
          <p:cNvCxnSpPr>
            <a:cxnSpLocks/>
          </p:cNvCxnSpPr>
          <p:nvPr/>
        </p:nvCxnSpPr>
        <p:spPr>
          <a:xfrm>
            <a:off x="2726270" y="365581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cxnSpLocks/>
          </p:cNvCxnSpPr>
          <p:nvPr/>
        </p:nvCxnSpPr>
        <p:spPr>
          <a:xfrm>
            <a:off x="5012274" y="368479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>
            <a:cxnSpLocks/>
          </p:cNvCxnSpPr>
          <p:nvPr/>
        </p:nvCxnSpPr>
        <p:spPr>
          <a:xfrm>
            <a:off x="7332144" y="368967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/>
              <p:cNvSpPr/>
              <p:nvPr/>
            </p:nvSpPr>
            <p:spPr>
              <a:xfrm>
                <a:off x="4080941" y="98806"/>
                <a:ext cx="21902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矩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941" y="98806"/>
                <a:ext cx="2190215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/>
              <p:cNvSpPr/>
              <p:nvPr/>
            </p:nvSpPr>
            <p:spPr>
              <a:xfrm>
                <a:off x="6300786" y="109451"/>
                <a:ext cx="21716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矩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786" y="109451"/>
                <a:ext cx="2171685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>
              <a:xfrm>
                <a:off x="85081" y="3461052"/>
                <a:ext cx="17940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1" y="3461052"/>
                <a:ext cx="1794081" cy="461665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178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70" grpId="0" animBg="1"/>
      <p:bldP spid="71" grpId="0" animBg="1"/>
      <p:bldP spid="72" grpId="0" animBg="1"/>
      <p:bldP spid="73" grpId="0" animBg="1"/>
      <p:bldP spid="78" grpId="0" animBg="1"/>
      <p:bldP spid="79" grpId="0" animBg="1"/>
      <p:bldP spid="80" grpId="0" animBg="1"/>
      <p:bldP spid="81" grpId="0" animBg="1"/>
      <p:bldP spid="87" grpId="0" animBg="1"/>
      <p:bldP spid="88" grpId="0" animBg="1"/>
      <p:bldP spid="89" grpId="0" animBg="1"/>
      <p:bldP spid="95" grpId="0" animBg="1"/>
      <p:bldP spid="96" grpId="0" animBg="1"/>
      <p:bldP spid="102" grpId="0" animBg="1"/>
      <p:bldP spid="103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25" grpId="0" animBg="1"/>
      <p:bldP spid="126" grpId="0" animBg="1"/>
      <p:bldP spid="127" grpId="0" animBg="1"/>
      <p:bldP spid="86" grpId="0"/>
      <p:bldP spid="90" grpId="0"/>
      <p:bldP spid="9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Naïve RNN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566738" y="980728"/>
                <a:ext cx="8001000" cy="5522310"/>
              </a:xfrm>
            </p:spPr>
            <p:txBody>
              <a:bodyPr/>
              <a:lstStyle/>
              <a:p>
                <a:r>
                  <a:rPr lang="en-US" altLang="zh-TW" sz="2400" dirty="0"/>
                  <a:t>Given function f: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6738" y="980728"/>
                <a:ext cx="8001000" cy="5522310"/>
              </a:xfrm>
              <a:blipFill>
                <a:blip r:embed="rId3"/>
                <a:stretch>
                  <a:fillRect l="-1067" t="-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/>
          <p:cNvGrpSpPr/>
          <p:nvPr/>
        </p:nvGrpSpPr>
        <p:grpSpPr>
          <a:xfrm>
            <a:off x="296434" y="2355882"/>
            <a:ext cx="2827866" cy="2673220"/>
            <a:chOff x="5883124" y="170421"/>
            <a:chExt cx="2827866" cy="2673220"/>
          </a:xfrm>
        </p:grpSpPr>
        <p:sp>
          <p:nvSpPr>
            <p:cNvPr id="4" name="矩形 3"/>
            <p:cNvSpPr/>
            <p:nvPr/>
          </p:nvSpPr>
          <p:spPr>
            <a:xfrm>
              <a:off x="6848322" y="1055850"/>
              <a:ext cx="931333" cy="931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883124" y="1055849"/>
              <a:ext cx="507999" cy="93133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202991" y="1078997"/>
              <a:ext cx="507999" cy="93133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8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'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848322" y="170421"/>
              <a:ext cx="931333" cy="46566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848322" y="2377974"/>
              <a:ext cx="931333" cy="4656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線單箭頭接點 8"/>
            <p:cNvCxnSpPr>
              <a:cxnSpLocks/>
            </p:cNvCxnSpPr>
            <p:nvPr/>
          </p:nvCxnSpPr>
          <p:spPr>
            <a:xfrm>
              <a:off x="6441921" y="1527731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/>
            <p:cNvCxnSpPr>
              <a:cxnSpLocks/>
            </p:cNvCxnSpPr>
            <p:nvPr/>
          </p:nvCxnSpPr>
          <p:spPr>
            <a:xfrm>
              <a:off x="7813523" y="1544664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>
              <a:cxnSpLocks/>
            </p:cNvCxnSpPr>
            <p:nvPr/>
          </p:nvCxnSpPr>
          <p:spPr>
            <a:xfrm rot="16200000">
              <a:off x="7136187" y="847755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cxnSpLocks/>
            </p:cNvCxnSpPr>
            <p:nvPr/>
          </p:nvCxnSpPr>
          <p:spPr>
            <a:xfrm rot="16200000">
              <a:off x="7136187" y="2181916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字方塊 22"/>
          <p:cNvSpPr txBox="1"/>
          <p:nvPr/>
        </p:nvSpPr>
        <p:spPr>
          <a:xfrm>
            <a:off x="7113995" y="5736864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Ignore bias here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547141" y="2371323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47141" y="3962887"/>
            <a:ext cx="507999" cy="931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058659" y="3942281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86769" y="2387169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142396" y="3942280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4162893" y="4192401"/>
                <a:ext cx="27726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893" y="4192401"/>
                <a:ext cx="277261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字方塊 30"/>
          <p:cNvSpPr txBox="1"/>
          <p:nvPr/>
        </p:nvSpPr>
        <p:spPr>
          <a:xfrm>
            <a:off x="4162893" y="4976899"/>
            <a:ext cx="1259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4170349" y="2662593"/>
                <a:ext cx="47362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349" y="2662593"/>
                <a:ext cx="473629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/>
          <p:cNvSpPr/>
          <p:nvPr/>
        </p:nvSpPr>
        <p:spPr>
          <a:xfrm>
            <a:off x="6134860" y="2395437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群組 36"/>
          <p:cNvGrpSpPr/>
          <p:nvPr/>
        </p:nvGrpSpPr>
        <p:grpSpPr>
          <a:xfrm>
            <a:off x="7050090" y="2387169"/>
            <a:ext cx="1527172" cy="931334"/>
            <a:chOff x="6392338" y="600501"/>
            <a:chExt cx="1527172" cy="931334"/>
          </a:xfrm>
        </p:grpSpPr>
        <p:sp>
          <p:nvSpPr>
            <p:cNvPr id="28" name="矩形 27"/>
            <p:cNvSpPr/>
            <p:nvPr/>
          </p:nvSpPr>
          <p:spPr>
            <a:xfrm>
              <a:off x="6392338" y="600502"/>
              <a:ext cx="931333" cy="931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altLang="zh-TW" sz="28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411511" y="600501"/>
              <a:ext cx="507999" cy="9313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6655259" y="2621545"/>
                <a:ext cx="3574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259" y="2621545"/>
                <a:ext cx="35747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1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9" grpId="0" animBg="1"/>
      <p:bldP spid="30" grpId="0"/>
      <p:bldP spid="31" grpId="0"/>
      <p:bldP spid="32" grpId="0"/>
      <p:bldP spid="34" grpId="0" animBg="1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552715" y="4917142"/>
            <a:ext cx="2618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changes slowly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583844" y="5848999"/>
            <a:ext cx="2618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changes faster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3909303" y="4942898"/>
            <a:ext cx="449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added by something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3909302" y="5848999"/>
            <a:ext cx="4986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very different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箭號: 向右 34"/>
          <p:cNvSpPr/>
          <p:nvPr/>
        </p:nvSpPr>
        <p:spPr>
          <a:xfrm>
            <a:off x="3153793" y="5022831"/>
            <a:ext cx="660234" cy="3922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箭號: 向右 35"/>
          <p:cNvSpPr/>
          <p:nvPr/>
        </p:nvSpPr>
        <p:spPr>
          <a:xfrm>
            <a:off x="3153793" y="5932016"/>
            <a:ext cx="660234" cy="3922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87252" y="3062957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165927" y="3044698"/>
            <a:ext cx="1106546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Naive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695808" y="3067845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253011" y="2173255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267525" y="4352251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單箭頭接點 41"/>
          <p:cNvCxnSpPr>
            <a:cxnSpLocks/>
          </p:cNvCxnSpPr>
          <p:nvPr/>
        </p:nvCxnSpPr>
        <p:spPr>
          <a:xfrm>
            <a:off x="1746052" y="351657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cxnSpLocks/>
          </p:cNvCxnSpPr>
          <p:nvPr/>
        </p:nvCxnSpPr>
        <p:spPr>
          <a:xfrm>
            <a:off x="3306340" y="353351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cxnSpLocks/>
          </p:cNvCxnSpPr>
          <p:nvPr/>
        </p:nvCxnSpPr>
        <p:spPr>
          <a:xfrm rot="16200000">
            <a:off x="2540876" y="285058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cxnSpLocks/>
          </p:cNvCxnSpPr>
          <p:nvPr/>
        </p:nvCxnSpPr>
        <p:spPr>
          <a:xfrm rot="16200000">
            <a:off x="2555390" y="4156193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129828" y="3297790"/>
            <a:ext cx="646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endParaRPr lang="zh-TW" altLang="en-US" sz="2800" baseline="3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96271" y="2016550"/>
            <a:ext cx="1134533" cy="1997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876913" y="2016550"/>
            <a:ext cx="507999" cy="93133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83355" y="1118845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20164" y="4462025"/>
            <a:ext cx="931333" cy="4656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線單箭頭接點 19"/>
          <p:cNvCxnSpPr>
            <a:cxnSpLocks/>
          </p:cNvCxnSpPr>
          <p:nvPr/>
        </p:nvCxnSpPr>
        <p:spPr>
          <a:xfrm>
            <a:off x="5384912" y="251434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cxnSpLocks/>
          </p:cNvCxnSpPr>
          <p:nvPr/>
        </p:nvCxnSpPr>
        <p:spPr>
          <a:xfrm rot="16200000">
            <a:off x="6171220" y="179617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cxnSpLocks/>
          </p:cNvCxnSpPr>
          <p:nvPr/>
        </p:nvCxnSpPr>
        <p:spPr>
          <a:xfrm rot="16200000">
            <a:off x="6208029" y="426596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885376" y="3082819"/>
            <a:ext cx="507999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線單箭頭接點 24"/>
          <p:cNvCxnSpPr>
            <a:cxnSpLocks/>
          </p:cNvCxnSpPr>
          <p:nvPr/>
        </p:nvCxnSpPr>
        <p:spPr>
          <a:xfrm>
            <a:off x="5393375" y="360576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</p:cNvCxnSpPr>
          <p:nvPr/>
        </p:nvCxnSpPr>
        <p:spPr>
          <a:xfrm>
            <a:off x="6922341" y="251434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cxnSpLocks/>
          </p:cNvCxnSpPr>
          <p:nvPr/>
        </p:nvCxnSpPr>
        <p:spPr>
          <a:xfrm>
            <a:off x="6930804" y="360576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342215" y="2041408"/>
            <a:ext cx="507999" cy="93133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350678" y="3107677"/>
            <a:ext cx="507999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852296" y="3311733"/>
            <a:ext cx="646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endParaRPr lang="zh-TW" altLang="en-US" sz="2800" baseline="3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833041" y="2245464"/>
            <a:ext cx="612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97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 animBg="1"/>
      <p:bldP spid="36" grpId="0" animBg="1"/>
      <p:bldP spid="15" grpId="0" animBg="1"/>
      <p:bldP spid="16" grpId="0" animBg="1"/>
      <p:bldP spid="18" grpId="0" animBg="1"/>
      <p:bldP spid="19" grpId="0" animBg="1"/>
      <p:bldP spid="24" grpId="0" animBg="1"/>
      <p:bldP spid="28" grpId="0" animBg="1"/>
      <p:bldP spid="29" grpId="0" animBg="1"/>
      <p:bldP spid="48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群組 164"/>
          <p:cNvGrpSpPr/>
          <p:nvPr/>
        </p:nvGrpSpPr>
        <p:grpSpPr>
          <a:xfrm>
            <a:off x="2624621" y="5831799"/>
            <a:ext cx="907572" cy="461665"/>
            <a:chOff x="4765592" y="6396335"/>
            <a:chExt cx="907572" cy="461665"/>
          </a:xfrm>
        </p:grpSpPr>
        <p:sp>
          <p:nvSpPr>
            <p:cNvPr id="42" name="矩形 4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2704466" y="4424492"/>
            <a:ext cx="720000" cy="432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811620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27160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588926" y="4429688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向下箭號 162"/>
          <p:cNvSpPr/>
          <p:nvPr/>
        </p:nvSpPr>
        <p:spPr>
          <a:xfrm rot="2620627" flipV="1">
            <a:off x="3483223" y="4885731"/>
            <a:ext cx="438150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向下箭號 163"/>
          <p:cNvSpPr/>
          <p:nvPr/>
        </p:nvSpPr>
        <p:spPr>
          <a:xfrm rot="20057551" flipV="1">
            <a:off x="2069679" y="4880210"/>
            <a:ext cx="438150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向下箭號 165"/>
          <p:cNvSpPr/>
          <p:nvPr/>
        </p:nvSpPr>
        <p:spPr>
          <a:xfrm rot="1353372" flipV="1">
            <a:off x="2781523" y="4925905"/>
            <a:ext cx="438150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向下箭號 166"/>
          <p:cNvSpPr/>
          <p:nvPr/>
        </p:nvSpPr>
        <p:spPr>
          <a:xfrm rot="18851723" flipV="1">
            <a:off x="1323217" y="4854597"/>
            <a:ext cx="438150" cy="103046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0" name="群組 219"/>
          <p:cNvGrpSpPr/>
          <p:nvPr/>
        </p:nvGrpSpPr>
        <p:grpSpPr>
          <a:xfrm>
            <a:off x="1828912" y="5822100"/>
            <a:ext cx="907572" cy="461665"/>
            <a:chOff x="4765592" y="6396335"/>
            <a:chExt cx="907572" cy="461665"/>
          </a:xfrm>
        </p:grpSpPr>
        <p:sp>
          <p:nvSpPr>
            <p:cNvPr id="221" name="矩形 2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2" name="文字方塊 221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4" name="群組 113"/>
          <p:cNvGrpSpPr/>
          <p:nvPr/>
        </p:nvGrpSpPr>
        <p:grpSpPr>
          <a:xfrm>
            <a:off x="14154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5317150" y="849870"/>
            <a:ext cx="389050" cy="6358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8207927" y="576602"/>
            <a:ext cx="907572" cy="1270403"/>
            <a:chOff x="7012720" y="4534918"/>
            <a:chExt cx="907572" cy="1270403"/>
          </a:xfrm>
        </p:grpSpPr>
        <p:sp>
          <p:nvSpPr>
            <p:cNvPr id="70" name="矩形 69"/>
            <p:cNvSpPr/>
            <p:nvPr/>
          </p:nvSpPr>
          <p:spPr>
            <a:xfrm>
              <a:off x="7224945" y="5166135"/>
              <a:ext cx="432322" cy="6391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7224945" y="4534918"/>
              <a:ext cx="432322" cy="631217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7192823" y="4652619"/>
              <a:ext cx="5473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7012720" y="525489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2" name="矩形 71"/>
          <p:cNvSpPr/>
          <p:nvPr/>
        </p:nvSpPr>
        <p:spPr>
          <a:xfrm>
            <a:off x="7134316" y="849870"/>
            <a:ext cx="1217986" cy="6782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5727805" y="978599"/>
                <a:ext cx="33855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805" y="978599"/>
                <a:ext cx="338554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矩形 73"/>
          <p:cNvSpPr/>
          <p:nvPr/>
        </p:nvSpPr>
        <p:spPr>
          <a:xfrm>
            <a:off x="5317150" y="2294196"/>
            <a:ext cx="389050" cy="6358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" name="群組 74"/>
          <p:cNvGrpSpPr/>
          <p:nvPr/>
        </p:nvGrpSpPr>
        <p:grpSpPr>
          <a:xfrm>
            <a:off x="7671398" y="2012665"/>
            <a:ext cx="907572" cy="1270403"/>
            <a:chOff x="7012720" y="4534918"/>
            <a:chExt cx="907572" cy="1270403"/>
          </a:xfrm>
        </p:grpSpPr>
        <p:sp>
          <p:nvSpPr>
            <p:cNvPr id="76" name="矩形 75"/>
            <p:cNvSpPr/>
            <p:nvPr/>
          </p:nvSpPr>
          <p:spPr>
            <a:xfrm>
              <a:off x="7224945" y="5166135"/>
              <a:ext cx="432322" cy="6391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7224945" y="4534918"/>
              <a:ext cx="432322" cy="631217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文字方塊 77"/>
            <p:cNvSpPr txBox="1"/>
            <p:nvPr/>
          </p:nvSpPr>
          <p:spPr>
            <a:xfrm>
              <a:off x="7192823" y="4652619"/>
              <a:ext cx="5473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7012720" y="525489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0" name="矩形 79"/>
          <p:cNvSpPr/>
          <p:nvPr/>
        </p:nvSpPr>
        <p:spPr>
          <a:xfrm>
            <a:off x="6597787" y="2285933"/>
            <a:ext cx="1217986" cy="67820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5727805" y="2422925"/>
                <a:ext cx="28511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805" y="2422925"/>
                <a:ext cx="285116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矩形 83"/>
          <p:cNvSpPr/>
          <p:nvPr/>
        </p:nvSpPr>
        <p:spPr>
          <a:xfrm>
            <a:off x="5317150" y="3762028"/>
            <a:ext cx="389050" cy="6358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5" name="群組 84"/>
          <p:cNvGrpSpPr/>
          <p:nvPr/>
        </p:nvGrpSpPr>
        <p:grpSpPr>
          <a:xfrm>
            <a:off x="7671398" y="3480497"/>
            <a:ext cx="907572" cy="1270403"/>
            <a:chOff x="7012720" y="4534918"/>
            <a:chExt cx="907572" cy="1270403"/>
          </a:xfrm>
        </p:grpSpPr>
        <p:sp>
          <p:nvSpPr>
            <p:cNvPr id="86" name="矩形 85"/>
            <p:cNvSpPr/>
            <p:nvPr/>
          </p:nvSpPr>
          <p:spPr>
            <a:xfrm>
              <a:off x="7224945" y="5166135"/>
              <a:ext cx="432322" cy="6391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7224945" y="4534918"/>
              <a:ext cx="432322" cy="631217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7192823" y="4652619"/>
              <a:ext cx="5473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7012720" y="525489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0" name="矩形 89"/>
          <p:cNvSpPr/>
          <p:nvPr/>
        </p:nvSpPr>
        <p:spPr>
          <a:xfrm>
            <a:off x="6597787" y="3753765"/>
            <a:ext cx="1217986" cy="67820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5727805" y="3890757"/>
                <a:ext cx="28511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805" y="3890757"/>
                <a:ext cx="285116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矩形 91"/>
          <p:cNvSpPr/>
          <p:nvPr/>
        </p:nvSpPr>
        <p:spPr>
          <a:xfrm>
            <a:off x="5317149" y="5306109"/>
            <a:ext cx="410655" cy="6358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3" name="群組 92"/>
          <p:cNvGrpSpPr/>
          <p:nvPr/>
        </p:nvGrpSpPr>
        <p:grpSpPr>
          <a:xfrm>
            <a:off x="7671398" y="5024578"/>
            <a:ext cx="907572" cy="1270403"/>
            <a:chOff x="7012720" y="4534918"/>
            <a:chExt cx="907572" cy="1270403"/>
          </a:xfrm>
        </p:grpSpPr>
        <p:sp>
          <p:nvSpPr>
            <p:cNvPr id="94" name="矩形 93"/>
            <p:cNvSpPr/>
            <p:nvPr/>
          </p:nvSpPr>
          <p:spPr>
            <a:xfrm>
              <a:off x="7224945" y="5166135"/>
              <a:ext cx="432322" cy="6391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7224945" y="4534918"/>
              <a:ext cx="432322" cy="631217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7192823" y="4652619"/>
              <a:ext cx="5473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文字方塊 96"/>
            <p:cNvSpPr txBox="1"/>
            <p:nvPr/>
          </p:nvSpPr>
          <p:spPr>
            <a:xfrm>
              <a:off x="7012720" y="525489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8" name="矩形 97"/>
          <p:cNvSpPr/>
          <p:nvPr/>
        </p:nvSpPr>
        <p:spPr>
          <a:xfrm>
            <a:off x="6597787" y="5297846"/>
            <a:ext cx="1217986" cy="6782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5727805" y="5434838"/>
                <a:ext cx="28511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805" y="5434838"/>
                <a:ext cx="285116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295" y="216031"/>
            <a:ext cx="1661549" cy="214747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EA58FC4-CB6C-4C12-946C-B807D146D91E}"/>
              </a:ext>
            </a:extLst>
          </p:cNvPr>
          <p:cNvSpPr txBox="1"/>
          <p:nvPr/>
        </p:nvSpPr>
        <p:spPr>
          <a:xfrm>
            <a:off x="5080979" y="2920586"/>
            <a:ext cx="861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358206C8-59A5-4315-ABAF-48E2469580BD}"/>
              </a:ext>
            </a:extLst>
          </p:cNvPr>
          <p:cNvSpPr txBox="1"/>
          <p:nvPr/>
        </p:nvSpPr>
        <p:spPr>
          <a:xfrm>
            <a:off x="4950180" y="4355437"/>
            <a:ext cx="1122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forget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AA436A1-47EE-498A-BF75-E20E78BD6E03}"/>
              </a:ext>
            </a:extLst>
          </p:cNvPr>
          <p:cNvSpPr txBox="1"/>
          <p:nvPr/>
        </p:nvSpPr>
        <p:spPr>
          <a:xfrm>
            <a:off x="4960982" y="5886073"/>
            <a:ext cx="1122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48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50" grpId="0" animBg="1"/>
      <p:bldP spid="51" grpId="0" animBg="1"/>
      <p:bldP spid="163" grpId="0" animBg="1"/>
      <p:bldP spid="164" grpId="0" animBg="1"/>
      <p:bldP spid="166" grpId="0" animBg="1"/>
      <p:bldP spid="167" grpId="0" animBg="1"/>
      <p:bldP spid="64" grpId="0" animBg="1"/>
      <p:bldP spid="72" grpId="0" animBg="1"/>
      <p:bldP spid="73" grpId="0"/>
      <p:bldP spid="74" grpId="0" animBg="1"/>
      <p:bldP spid="80" grpId="0" animBg="1"/>
      <p:bldP spid="81" grpId="0"/>
      <p:bldP spid="84" grpId="0" animBg="1"/>
      <p:bldP spid="90" grpId="0" animBg="1"/>
      <p:bldP spid="91" grpId="0"/>
      <p:bldP spid="92" grpId="0" animBg="1"/>
      <p:bldP spid="98" grpId="0" animBg="1"/>
      <p:bldP spid="99" grpId="0"/>
      <p:bldP spid="3" grpId="0"/>
      <p:bldP spid="53" grpId="0"/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群組 164"/>
          <p:cNvGrpSpPr/>
          <p:nvPr/>
        </p:nvGrpSpPr>
        <p:grpSpPr>
          <a:xfrm>
            <a:off x="2624621" y="5831799"/>
            <a:ext cx="907572" cy="461665"/>
            <a:chOff x="4765592" y="6396335"/>
            <a:chExt cx="907572" cy="461665"/>
          </a:xfrm>
        </p:grpSpPr>
        <p:sp>
          <p:nvSpPr>
            <p:cNvPr id="42" name="矩形 4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2704466" y="4424492"/>
            <a:ext cx="720000" cy="432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811620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27160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588926" y="4429688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向下箭號 162"/>
          <p:cNvSpPr/>
          <p:nvPr/>
        </p:nvSpPr>
        <p:spPr>
          <a:xfrm rot="2620627" flipV="1">
            <a:off x="3483223" y="4885731"/>
            <a:ext cx="438150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向下箭號 163"/>
          <p:cNvSpPr/>
          <p:nvPr/>
        </p:nvSpPr>
        <p:spPr>
          <a:xfrm rot="20057551" flipV="1">
            <a:off x="2069679" y="4880210"/>
            <a:ext cx="438150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向下箭號 165"/>
          <p:cNvSpPr/>
          <p:nvPr/>
        </p:nvSpPr>
        <p:spPr>
          <a:xfrm rot="1353372" flipV="1">
            <a:off x="2781523" y="4925905"/>
            <a:ext cx="438150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向下箭號 166"/>
          <p:cNvSpPr/>
          <p:nvPr/>
        </p:nvSpPr>
        <p:spPr>
          <a:xfrm rot="18851723" flipV="1">
            <a:off x="1323217" y="4854597"/>
            <a:ext cx="438150" cy="103046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0" name="群組 219"/>
          <p:cNvGrpSpPr/>
          <p:nvPr/>
        </p:nvGrpSpPr>
        <p:grpSpPr>
          <a:xfrm>
            <a:off x="1828912" y="5822100"/>
            <a:ext cx="907572" cy="461665"/>
            <a:chOff x="4765592" y="6396335"/>
            <a:chExt cx="907572" cy="461665"/>
          </a:xfrm>
        </p:grpSpPr>
        <p:sp>
          <p:nvSpPr>
            <p:cNvPr id="221" name="矩形 2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2" name="文字方塊 221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4" name="群組 113"/>
          <p:cNvGrpSpPr/>
          <p:nvPr/>
        </p:nvGrpSpPr>
        <p:grpSpPr>
          <a:xfrm>
            <a:off x="14154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95" y="216031"/>
            <a:ext cx="1661549" cy="2147474"/>
          </a:xfrm>
          <a:prstGeom prst="rect">
            <a:avLst/>
          </a:prstGeom>
        </p:spPr>
      </p:pic>
      <p:cxnSp>
        <p:nvCxnSpPr>
          <p:cNvPr id="52" name="直線單箭頭接點 51"/>
          <p:cNvCxnSpPr>
            <a:cxnSpLocks/>
          </p:cNvCxnSpPr>
          <p:nvPr/>
        </p:nvCxnSpPr>
        <p:spPr>
          <a:xfrm>
            <a:off x="431549" y="6012915"/>
            <a:ext cx="13800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cxnSpLocks/>
          </p:cNvCxnSpPr>
          <p:nvPr/>
        </p:nvCxnSpPr>
        <p:spPr>
          <a:xfrm>
            <a:off x="448976" y="2579174"/>
            <a:ext cx="0" cy="343174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501742" y="3258349"/>
            <a:ext cx="1514287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“peephole”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437413" y="1444547"/>
            <a:ext cx="389050" cy="6358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463097" y="1439304"/>
            <a:ext cx="2008427" cy="6782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4031462" y="1510754"/>
                <a:ext cx="418689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462" y="1510754"/>
                <a:ext cx="4186890" cy="430887"/>
              </a:xfrm>
              <a:prstGeom prst="rect">
                <a:avLst/>
              </a:prstGeom>
              <a:blipFill>
                <a:blip r:embed="rId4"/>
                <a:stretch>
                  <a:fillRect r="-1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/>
          <p:cNvGrpSpPr/>
          <p:nvPr/>
        </p:nvGrpSpPr>
        <p:grpSpPr>
          <a:xfrm>
            <a:off x="7365300" y="771143"/>
            <a:ext cx="907572" cy="1948455"/>
            <a:chOff x="7186187" y="771143"/>
            <a:chExt cx="907572" cy="1948455"/>
          </a:xfrm>
        </p:grpSpPr>
        <p:grpSp>
          <p:nvGrpSpPr>
            <p:cNvPr id="59" name="群組 58"/>
            <p:cNvGrpSpPr/>
            <p:nvPr/>
          </p:nvGrpSpPr>
          <p:grpSpPr>
            <a:xfrm>
              <a:off x="7186187" y="771143"/>
              <a:ext cx="907572" cy="1270403"/>
              <a:chOff x="7012720" y="4534918"/>
              <a:chExt cx="907572" cy="1270403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7224945" y="5166135"/>
                <a:ext cx="432322" cy="639186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7224945" y="4534918"/>
                <a:ext cx="432322" cy="631217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文字方塊 61"/>
              <p:cNvSpPr txBox="1"/>
              <p:nvPr/>
            </p:nvSpPr>
            <p:spPr>
              <a:xfrm>
                <a:off x="7192823" y="4652619"/>
                <a:ext cx="54736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文字方塊 62"/>
              <p:cNvSpPr txBox="1"/>
              <p:nvPr/>
            </p:nvSpPr>
            <p:spPr>
              <a:xfrm>
                <a:off x="7012720" y="5254895"/>
                <a:ext cx="90757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2400" baseline="30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t-1</a:t>
                </a:r>
                <a:endParaRPr lang="zh-TW" altLang="en-US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1" name="矩形 70"/>
            <p:cNvSpPr/>
            <p:nvPr/>
          </p:nvSpPr>
          <p:spPr>
            <a:xfrm>
              <a:off x="7423812" y="2080412"/>
              <a:ext cx="406922" cy="63918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文字方塊 81"/>
            <p:cNvSpPr txBox="1"/>
            <p:nvPr/>
          </p:nvSpPr>
          <p:spPr>
            <a:xfrm>
              <a:off x="7186187" y="215870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3" name="矩形 82"/>
          <p:cNvSpPr/>
          <p:nvPr/>
        </p:nvSpPr>
        <p:spPr>
          <a:xfrm>
            <a:off x="6798202" y="1441226"/>
            <a:ext cx="640754" cy="6391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6355834" y="2773715"/>
            <a:ext cx="1553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diagonal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箭號: 向下 100"/>
          <p:cNvSpPr/>
          <p:nvPr/>
        </p:nvSpPr>
        <p:spPr>
          <a:xfrm flipV="1">
            <a:off x="6837439" y="2158705"/>
            <a:ext cx="590413" cy="65587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3683021" y="3258349"/>
            <a:ext cx="5345626" cy="638040"/>
            <a:chOff x="3904578" y="3100699"/>
            <a:chExt cx="5345626" cy="638040"/>
          </a:xfrm>
        </p:grpSpPr>
        <p:grpSp>
          <p:nvGrpSpPr>
            <p:cNvPr id="102" name="群組 101"/>
            <p:cNvGrpSpPr/>
            <p:nvPr/>
          </p:nvGrpSpPr>
          <p:grpSpPr>
            <a:xfrm>
              <a:off x="3904578" y="3100699"/>
              <a:ext cx="1514214" cy="638040"/>
              <a:chOff x="6038727" y="5794241"/>
              <a:chExt cx="1514214" cy="638040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7163891" y="5794241"/>
                <a:ext cx="389050" cy="63586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TW" sz="2400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矩形 103"/>
              <p:cNvSpPr/>
              <p:nvPr/>
            </p:nvSpPr>
            <p:spPr>
              <a:xfrm>
                <a:off x="6618195" y="5796416"/>
                <a:ext cx="389050" cy="63586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TW" sz="2400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6038727" y="5796416"/>
                <a:ext cx="410655" cy="63586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TW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6" name="文字方塊 105"/>
            <p:cNvSpPr txBox="1"/>
            <p:nvPr/>
          </p:nvSpPr>
          <p:spPr>
            <a:xfrm>
              <a:off x="5068222" y="3214076"/>
              <a:ext cx="41819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obtained by the same way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274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65" grpId="0" animBg="1"/>
      <p:bldP spid="69" grpId="0"/>
      <p:bldP spid="83" grpId="0" animBg="1"/>
      <p:bldP spid="100" grpId="0"/>
      <p:bldP spid="101" grpId="0" animBg="1"/>
    </p:bldLst>
  </p:timing>
</p:sld>
</file>

<file path=ppt/theme/theme1.xml><?xml version="1.0" encoding="utf-8"?>
<a:theme xmlns:a="http://schemas.openxmlformats.org/drawingml/2006/main" name="1_NSFC建设方案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研制报告Ver1.12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normAutofit fontScale="85000" lnSpcReduction="10000"/>
      </a:bodyPr>
      <a:lstStyle>
        <a:defPPr>
          <a:defRPr sz="2400" dirty="0" smtClean="0">
            <a:solidFill>
              <a:sysClr val="windowText" lastClr="000000"/>
            </a:solidFill>
            <a:latin typeface="Times New Roman" pitchFamily="18" charset="0"/>
            <a:cs typeface="Times New Roman" pitchFamily="18" charset="0"/>
          </a:defRPr>
        </a:defPPr>
      </a:lstStyle>
    </a:txDef>
  </a:objectDefaults>
  <a:extraClrSchemeLst>
    <a:extraClrScheme>
      <a:clrScheme name="研制报告Ver1.12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研制报告Ver1.12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NSFC建设方案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研制报告Ver1.12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normAutofit fontScale="85000" lnSpcReduction="10000"/>
      </a:bodyPr>
      <a:lstStyle>
        <a:defPPr>
          <a:defRPr sz="2400" dirty="0" smtClean="0">
            <a:solidFill>
              <a:sysClr val="windowText" lastClr="000000"/>
            </a:solidFill>
            <a:latin typeface="Times New Roman" pitchFamily="18" charset="0"/>
            <a:cs typeface="Times New Roman" pitchFamily="18" charset="0"/>
          </a:defRPr>
        </a:defPPr>
      </a:lstStyle>
    </a:txDef>
  </a:objectDefaults>
  <a:extraClrSchemeLst>
    <a:extraClrScheme>
      <a:clrScheme name="研制报告Ver1.12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研制报告Ver1.12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7609</TotalTime>
  <Words>1661</Words>
  <Application>Microsoft Office PowerPoint</Application>
  <PresentationFormat>全屏显示(4:3)</PresentationFormat>
  <Paragraphs>515</Paragraphs>
  <Slides>49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59" baseType="lpstr">
      <vt:lpstr>黑体</vt:lpstr>
      <vt:lpstr>Arial</vt:lpstr>
      <vt:lpstr>Arial Narrow</vt:lpstr>
      <vt:lpstr>Calibri</vt:lpstr>
      <vt:lpstr>Cambria Math</vt:lpstr>
      <vt:lpstr>Times New Roman</vt:lpstr>
      <vt:lpstr>Verdana</vt:lpstr>
      <vt:lpstr>Wingdings</vt:lpstr>
      <vt:lpstr>1_NSFC建设方案主题</vt:lpstr>
      <vt:lpstr>2_NSFC建设方案主题</vt:lpstr>
      <vt:lpstr>Recurrent Neural Networks</vt:lpstr>
      <vt:lpstr>Variants of Neural Networks</vt:lpstr>
      <vt:lpstr>Recurrent Neural Network</vt:lpstr>
      <vt:lpstr>Deep RNN</vt:lpstr>
      <vt:lpstr>PowerPoint 演示文稿</vt:lpstr>
      <vt:lpstr>Naïve RNN</vt:lpstr>
      <vt:lpstr>LSTM</vt:lpstr>
      <vt:lpstr>PowerPoint 演示文稿</vt:lpstr>
      <vt:lpstr>PowerPoint 演示文稿</vt:lpstr>
      <vt:lpstr>PowerPoint 演示文稿</vt:lpstr>
      <vt:lpstr>LSTM</vt:lpstr>
      <vt:lpstr>GRU</vt:lpstr>
      <vt:lpstr>LSTM: A Search Space Odyssey </vt:lpstr>
      <vt:lpstr>LSTM: A Search Space Odyssey </vt:lpstr>
      <vt:lpstr>Nested LSTM</vt:lpstr>
      <vt:lpstr>RNN for NLP</vt:lpstr>
      <vt:lpstr>Long-distance Dependencies</vt:lpstr>
      <vt:lpstr>Unrolling in Time</vt:lpstr>
      <vt:lpstr>What Can RNNs Do?</vt:lpstr>
      <vt:lpstr>What can LSTMs Learn?</vt:lpstr>
      <vt:lpstr>Encoder-decoder Models</vt:lpstr>
      <vt:lpstr>Attention</vt:lpstr>
      <vt:lpstr>Attention</vt:lpstr>
      <vt:lpstr>Attention</vt:lpstr>
      <vt:lpstr>Attention</vt:lpstr>
      <vt:lpstr>Calculating Attention (1)</vt:lpstr>
      <vt:lpstr>Calculating Attention (2)</vt:lpstr>
      <vt:lpstr>A Graphical Example</vt:lpstr>
      <vt:lpstr>Attention Score Functions</vt:lpstr>
      <vt:lpstr>Attention Variants</vt:lpstr>
      <vt:lpstr>Hierarchical Structures</vt:lpstr>
      <vt:lpstr>Hard Attention</vt:lpstr>
      <vt:lpstr>Attention is All You Need</vt:lpstr>
      <vt:lpstr>Multi-headed Attention</vt:lpstr>
      <vt:lpstr>Intra-Attention / Self Attention</vt:lpstr>
      <vt:lpstr>Attention is All You Need</vt:lpstr>
      <vt:lpstr>Language Models other than Word2Vec</vt:lpstr>
      <vt:lpstr>Pointer Network</vt:lpstr>
      <vt:lpstr>Pointer Network</vt:lpstr>
      <vt:lpstr>Pointer Network</vt:lpstr>
      <vt:lpstr>Pointer Network Applications</vt:lpstr>
      <vt:lpstr>Attention and Augmented RNN</vt:lpstr>
      <vt:lpstr>NTM: Neural Turing Machines</vt:lpstr>
      <vt:lpstr>NTM: Neural Turing Machines</vt:lpstr>
      <vt:lpstr>DNC: Differentiable Neural Computer</vt:lpstr>
      <vt:lpstr>DNC: Differentiable Neural Computer</vt:lpstr>
      <vt:lpstr>ACT: Adaptive Computation Time</vt:lpstr>
      <vt:lpstr>Neural Programmer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环境/场景适应的跨媒体综合推理 指南方向：智能自主运动体</dc:title>
  <dc:creator>dell</dc:creator>
  <cp:lastModifiedBy>子腾 王</cp:lastModifiedBy>
  <cp:revision>935</cp:revision>
  <dcterms:created xsi:type="dcterms:W3CDTF">2017-11-09T01:05:16Z</dcterms:created>
  <dcterms:modified xsi:type="dcterms:W3CDTF">2019-07-13T04:52:10Z</dcterms:modified>
</cp:coreProperties>
</file>